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315" r:id="rId3"/>
    <p:sldId id="319" r:id="rId4"/>
    <p:sldId id="318" r:id="rId5"/>
    <p:sldId id="317" r:id="rId6"/>
    <p:sldId id="257" r:id="rId7"/>
    <p:sldId id="320" r:id="rId8"/>
    <p:sldId id="258" r:id="rId9"/>
    <p:sldId id="259" r:id="rId10"/>
    <p:sldId id="321" r:id="rId11"/>
    <p:sldId id="333" r:id="rId12"/>
    <p:sldId id="260" r:id="rId13"/>
    <p:sldId id="261" r:id="rId14"/>
    <p:sldId id="262" r:id="rId15"/>
    <p:sldId id="263" r:id="rId16"/>
    <p:sldId id="264" r:id="rId17"/>
    <p:sldId id="265" r:id="rId18"/>
    <p:sldId id="266" r:id="rId19"/>
    <p:sldId id="267" r:id="rId20"/>
    <p:sldId id="268" r:id="rId21"/>
    <p:sldId id="334" r:id="rId22"/>
    <p:sldId id="269" r:id="rId23"/>
    <p:sldId id="270" r:id="rId24"/>
    <p:sldId id="271" r:id="rId25"/>
    <p:sldId id="272" r:id="rId26"/>
    <p:sldId id="273" r:id="rId27"/>
    <p:sldId id="274" r:id="rId28"/>
    <p:sldId id="275" r:id="rId29"/>
    <p:sldId id="276" r:id="rId30"/>
    <p:sldId id="278" r:id="rId31"/>
    <p:sldId id="279" r:id="rId32"/>
    <p:sldId id="280" r:id="rId33"/>
    <p:sldId id="281" r:id="rId34"/>
    <p:sldId id="282" r:id="rId35"/>
    <p:sldId id="324" r:id="rId36"/>
    <p:sldId id="325" r:id="rId37"/>
    <p:sldId id="284" r:id="rId38"/>
    <p:sldId id="285" r:id="rId39"/>
    <p:sldId id="326" r:id="rId40"/>
    <p:sldId id="286" r:id="rId41"/>
    <p:sldId id="327" r:id="rId42"/>
    <p:sldId id="287" r:id="rId43"/>
    <p:sldId id="288" r:id="rId44"/>
    <p:sldId id="289" r:id="rId45"/>
    <p:sldId id="290" r:id="rId46"/>
    <p:sldId id="328" r:id="rId47"/>
    <p:sldId id="329" r:id="rId48"/>
    <p:sldId id="291" r:id="rId49"/>
    <p:sldId id="292" r:id="rId50"/>
    <p:sldId id="293" r:id="rId51"/>
    <p:sldId id="294" r:id="rId52"/>
    <p:sldId id="295" r:id="rId53"/>
    <p:sldId id="330" r:id="rId54"/>
    <p:sldId id="296" r:id="rId55"/>
    <p:sldId id="322" r:id="rId56"/>
    <p:sldId id="297" r:id="rId57"/>
    <p:sldId id="298" r:id="rId58"/>
    <p:sldId id="299" r:id="rId59"/>
    <p:sldId id="300" r:id="rId60"/>
    <p:sldId id="301" r:id="rId61"/>
    <p:sldId id="302" r:id="rId62"/>
    <p:sldId id="303" r:id="rId63"/>
    <p:sldId id="304" r:id="rId64"/>
    <p:sldId id="305" r:id="rId65"/>
    <p:sldId id="306" r:id="rId66"/>
    <p:sldId id="307" r:id="rId67"/>
    <p:sldId id="308" r:id="rId68"/>
    <p:sldId id="309" r:id="rId69"/>
    <p:sldId id="310" r:id="rId70"/>
    <p:sldId id="311" r:id="rId71"/>
    <p:sldId id="312" r:id="rId72"/>
    <p:sldId id="313" r:id="rId73"/>
    <p:sldId id="323" r:id="rId74"/>
    <p:sldId id="331" r:id="rId75"/>
    <p:sldId id="332" r:id="rId76"/>
    <p:sldId id="335" r:id="rId77"/>
    <p:sldId id="336"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006600"/>
    <a:srgbClr val="CC3300"/>
    <a:srgbClr val="CC00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92"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854F57-E960-4C9A-9EEE-D68D5337858B}" type="datetimeFigureOut">
              <a:rPr lang="en-GB" smtClean="0"/>
              <a:pPr/>
              <a:t>20/10/2014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FDFA95-C4E5-4B73-BC46-1F44A58B8FD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14 variables selected to represent different kinds of variable labels; drag </a:t>
            </a:r>
            <a:r>
              <a:rPr lang="en-GB" b="1" dirty="0" smtClean="0">
                <a:solidFill>
                  <a:srgbClr val="008000"/>
                </a:solidFill>
              </a:rPr>
              <a:t>Label</a:t>
            </a:r>
            <a:r>
              <a:rPr lang="en-GB" dirty="0" smtClean="0"/>
              <a:t> margin out to see full labels.</a:t>
            </a:r>
            <a:endParaRPr lang="en-GB" dirty="0"/>
          </a:p>
        </p:txBody>
      </p:sp>
      <p:sp>
        <p:nvSpPr>
          <p:cNvPr id="4" name="Slide Number Placeholder 3"/>
          <p:cNvSpPr>
            <a:spLocks noGrp="1"/>
          </p:cNvSpPr>
          <p:nvPr>
            <p:ph type="sldNum" sz="quarter" idx="10"/>
          </p:nvPr>
        </p:nvSpPr>
        <p:spPr/>
        <p:txBody>
          <a:bodyPr/>
          <a:lstStyle/>
          <a:p>
            <a:fld id="{088708E7-586E-486C-84C8-625FC9C61487}" type="slidenum">
              <a:rPr lang="en-GB" smtClean="0"/>
              <a:pPr/>
              <a:t>24</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Values not labelled, but 96 is 96 or older, 98 and 99 are missing.</a:t>
            </a:r>
            <a:endParaRPr lang="en-GB" dirty="0"/>
          </a:p>
        </p:txBody>
      </p:sp>
      <p:sp>
        <p:nvSpPr>
          <p:cNvPr id="4" name="Slide Number Placeholder 3"/>
          <p:cNvSpPr>
            <a:spLocks noGrp="1"/>
          </p:cNvSpPr>
          <p:nvPr>
            <p:ph type="sldNum" sz="quarter" idx="10"/>
          </p:nvPr>
        </p:nvSpPr>
        <p:spPr/>
        <p:txBody>
          <a:bodyPr/>
          <a:lstStyle/>
          <a:p>
            <a:fld id="{088708E7-586E-486C-84C8-625FC9C61487}" type="slidenum">
              <a:rPr lang="en-GB" smtClean="0"/>
              <a:pPr/>
              <a:t>64</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My colour coding</a:t>
            </a:r>
            <a:endParaRPr lang="en-GB" dirty="0"/>
          </a:p>
        </p:txBody>
      </p:sp>
      <p:sp>
        <p:nvSpPr>
          <p:cNvPr id="4" name="Slide Number Placeholder 3"/>
          <p:cNvSpPr>
            <a:spLocks noGrp="1"/>
          </p:cNvSpPr>
          <p:nvPr>
            <p:ph type="sldNum" sz="quarter" idx="10"/>
          </p:nvPr>
        </p:nvSpPr>
        <p:spPr/>
        <p:txBody>
          <a:bodyPr/>
          <a:lstStyle/>
          <a:p>
            <a:fld id="{088708E7-586E-486C-84C8-625FC9C61487}" type="slidenum">
              <a:rPr lang="en-GB" smtClean="0"/>
              <a:pPr/>
              <a:t>65</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88708E7-586E-486C-84C8-625FC9C61487}" type="slidenum">
              <a:rPr lang="en-GB" smtClean="0"/>
              <a:pPr/>
              <a:t>66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You need to use </a:t>
            </a:r>
            <a:r>
              <a:rPr lang="en-GB" b="1" dirty="0" smtClean="0">
                <a:solidFill>
                  <a:srgbClr val="0000FF"/>
                </a:solidFill>
              </a:rPr>
              <a:t>add value labels</a:t>
            </a:r>
            <a:r>
              <a:rPr lang="en-GB" dirty="0" smtClean="0"/>
              <a:t>: if you use </a:t>
            </a:r>
            <a:r>
              <a:rPr lang="en-GB" b="1" dirty="0" smtClean="0"/>
              <a:t>value labels</a:t>
            </a:r>
            <a:r>
              <a:rPr lang="en-GB" dirty="0" smtClean="0"/>
              <a:t>, you will lose all the other value labels.</a:t>
            </a:r>
          </a:p>
          <a:p>
            <a:r>
              <a:rPr lang="en-GB" dirty="0" smtClean="0"/>
              <a:t>Note also the inconsistent labelling for the same values</a:t>
            </a:r>
            <a:endParaRPr lang="en-GB" dirty="0"/>
          </a:p>
        </p:txBody>
      </p:sp>
      <p:sp>
        <p:nvSpPr>
          <p:cNvPr id="4" name="Slide Number Placeholder 3"/>
          <p:cNvSpPr>
            <a:spLocks noGrp="1"/>
          </p:cNvSpPr>
          <p:nvPr>
            <p:ph type="sldNum" sz="quarter" idx="10"/>
          </p:nvPr>
        </p:nvSpPr>
        <p:spPr/>
        <p:txBody>
          <a:bodyPr/>
          <a:lstStyle/>
          <a:p>
            <a:fld id="{088708E7-586E-486C-84C8-625FC9C61487}" type="slidenum">
              <a:rPr lang="en-GB" smtClean="0"/>
              <a:pPr/>
              <a:t>69</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My colour coding</a:t>
            </a:r>
            <a:endParaRPr lang="en-GB" dirty="0"/>
          </a:p>
        </p:txBody>
      </p:sp>
      <p:sp>
        <p:nvSpPr>
          <p:cNvPr id="4" name="Slide Number Placeholder 3"/>
          <p:cNvSpPr>
            <a:spLocks noGrp="1"/>
          </p:cNvSpPr>
          <p:nvPr>
            <p:ph type="sldNum" sz="quarter" idx="10"/>
          </p:nvPr>
        </p:nvSpPr>
        <p:spPr/>
        <p:txBody>
          <a:bodyPr/>
          <a:lstStyle/>
          <a:p>
            <a:fld id="{088708E7-586E-486C-84C8-625FC9C61487}" type="slidenum">
              <a:rPr lang="en-GB" smtClean="0"/>
              <a:pPr/>
              <a:t>70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88708E7-586E-486C-84C8-625FC9C61487}" type="slidenum">
              <a:rPr lang="en-GB" smtClean="0"/>
              <a:pPr/>
              <a:t>25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88708E7-586E-486C-84C8-625FC9C61487}" type="slidenum">
              <a:rPr lang="en-GB" smtClean="0"/>
              <a:pPr/>
              <a:t>33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DVP is extremely useful when checking files as you can see the counts as well.</a:t>
            </a:r>
            <a:endParaRPr lang="en-GB" dirty="0"/>
          </a:p>
        </p:txBody>
      </p:sp>
      <p:sp>
        <p:nvSpPr>
          <p:cNvPr id="4" name="Slide Number Placeholder 3"/>
          <p:cNvSpPr>
            <a:spLocks noGrp="1"/>
          </p:cNvSpPr>
          <p:nvPr>
            <p:ph type="sldNum" sz="quarter" idx="10"/>
          </p:nvPr>
        </p:nvSpPr>
        <p:spPr/>
        <p:txBody>
          <a:bodyPr/>
          <a:lstStyle/>
          <a:p>
            <a:fld id="{088708E7-586E-486C-84C8-625FC9C61487}" type="slidenum">
              <a:rPr lang="en-GB" smtClean="0"/>
              <a:pPr/>
              <a:t>50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CFDFA95-C4E5-4B73-BC46-1F44A58B8FDC}" type="slidenum">
              <a:rPr lang="en-GB" smtClean="0"/>
              <a:pPr/>
              <a:t>55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Also two spurious decimal places added to what should be integer values</a:t>
            </a:r>
            <a:endParaRPr lang="en-GB" dirty="0"/>
          </a:p>
        </p:txBody>
      </p:sp>
      <p:sp>
        <p:nvSpPr>
          <p:cNvPr id="4" name="Slide Number Placeholder 3"/>
          <p:cNvSpPr>
            <a:spLocks noGrp="1"/>
          </p:cNvSpPr>
          <p:nvPr>
            <p:ph type="sldNum" sz="quarter" idx="10"/>
          </p:nvPr>
        </p:nvSpPr>
        <p:spPr/>
        <p:txBody>
          <a:bodyPr/>
          <a:lstStyle/>
          <a:p>
            <a:fld id="{088708E7-586E-486C-84C8-625FC9C61487}" type="slidenum">
              <a:rPr lang="en-GB" smtClean="0"/>
              <a:pPr/>
              <a:t>56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My colour coding</a:t>
            </a:r>
            <a:endParaRPr lang="en-GB" dirty="0"/>
          </a:p>
        </p:txBody>
      </p:sp>
      <p:sp>
        <p:nvSpPr>
          <p:cNvPr id="4" name="Slide Number Placeholder 3"/>
          <p:cNvSpPr>
            <a:spLocks noGrp="1"/>
          </p:cNvSpPr>
          <p:nvPr>
            <p:ph type="sldNum" sz="quarter" idx="10"/>
          </p:nvPr>
        </p:nvSpPr>
        <p:spPr/>
        <p:txBody>
          <a:bodyPr/>
          <a:lstStyle/>
          <a:p>
            <a:fld id="{088708E7-586E-486C-84C8-625FC9C61487}" type="slidenum">
              <a:rPr lang="en-GB" smtClean="0"/>
              <a:pPr/>
              <a:t>60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Commands</a:t>
            </a:r>
            <a:r>
              <a:rPr lang="en-GB" baseline="0" dirty="0" smtClean="0"/>
              <a:t> and v</a:t>
            </a:r>
            <a:r>
              <a:rPr lang="en-GB" dirty="0" smtClean="0"/>
              <a:t>ariable names are case insensitive</a:t>
            </a:r>
            <a:endParaRPr lang="en-GB" dirty="0"/>
          </a:p>
        </p:txBody>
      </p:sp>
      <p:sp>
        <p:nvSpPr>
          <p:cNvPr id="4" name="Slide Number Placeholder 3"/>
          <p:cNvSpPr>
            <a:spLocks noGrp="1"/>
          </p:cNvSpPr>
          <p:nvPr>
            <p:ph type="sldNum" sz="quarter" idx="10"/>
          </p:nvPr>
        </p:nvSpPr>
        <p:spPr/>
        <p:txBody>
          <a:bodyPr/>
          <a:lstStyle/>
          <a:p>
            <a:fld id="{088708E7-586E-486C-84C8-625FC9C61487}" type="slidenum">
              <a:rPr lang="en-GB" smtClean="0"/>
              <a:pPr/>
              <a:t>61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Note lower case “s” in label for value 2</a:t>
            </a:r>
            <a:endParaRPr lang="en-GB" dirty="0"/>
          </a:p>
        </p:txBody>
      </p:sp>
      <p:sp>
        <p:nvSpPr>
          <p:cNvPr id="4" name="Slide Number Placeholder 3"/>
          <p:cNvSpPr>
            <a:spLocks noGrp="1"/>
          </p:cNvSpPr>
          <p:nvPr>
            <p:ph type="sldNum" sz="quarter" idx="10"/>
          </p:nvPr>
        </p:nvSpPr>
        <p:spPr/>
        <p:txBody>
          <a:bodyPr/>
          <a:lstStyle/>
          <a:p>
            <a:fld id="{088708E7-586E-486C-84C8-625FC9C61487}" type="slidenum">
              <a:rPr lang="en-GB" smtClean="0"/>
              <a:pPr/>
              <a:t>62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C75726-EC52-41BE-8A78-3848C8BDC208}" type="datetimeFigureOut">
              <a:rPr lang="en-GB" smtClean="0"/>
              <a:pPr/>
              <a:t>20/10/2014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E9EFB-3027-43DA-803E-09935E7FAEA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C75726-EC52-41BE-8A78-3848C8BDC208}" type="datetimeFigureOut">
              <a:rPr lang="en-GB" smtClean="0"/>
              <a:pPr/>
              <a:t>20/10/2014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E9EFB-3027-43DA-803E-09935E7FAEA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C75726-EC52-41BE-8A78-3848C8BDC208}" type="datetimeFigureOut">
              <a:rPr lang="en-GB" smtClean="0"/>
              <a:pPr/>
              <a:t>20/10/2014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E9EFB-3027-43DA-803E-09935E7FAEA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C75726-EC52-41BE-8A78-3848C8BDC208}" type="datetimeFigureOut">
              <a:rPr lang="en-GB" smtClean="0"/>
              <a:pPr/>
              <a:t>20/10/2014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E9EFB-3027-43DA-803E-09935E7FAEA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75726-EC52-41BE-8A78-3848C8BDC208}" type="datetimeFigureOut">
              <a:rPr lang="en-GB" smtClean="0"/>
              <a:pPr/>
              <a:t>20/10/2014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E9EFB-3027-43DA-803E-09935E7FAEA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C75726-EC52-41BE-8A78-3848C8BDC208}" type="datetimeFigureOut">
              <a:rPr lang="en-GB" smtClean="0"/>
              <a:pPr/>
              <a:t>20/10/2014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E9EFB-3027-43DA-803E-09935E7FAEA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C75726-EC52-41BE-8A78-3848C8BDC208}" type="datetimeFigureOut">
              <a:rPr lang="en-GB" smtClean="0"/>
              <a:pPr/>
              <a:t>20/10/2014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FE9EFB-3027-43DA-803E-09935E7FAEA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C75726-EC52-41BE-8A78-3848C8BDC208}" type="datetimeFigureOut">
              <a:rPr lang="en-GB" smtClean="0"/>
              <a:pPr/>
              <a:t>20/10/2014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FE9EFB-3027-43DA-803E-09935E7FAEA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75726-EC52-41BE-8A78-3848C8BDC208}" type="datetimeFigureOut">
              <a:rPr lang="en-GB" smtClean="0"/>
              <a:pPr/>
              <a:t>20/10/2014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FE9EFB-3027-43DA-803E-09935E7FAEA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75726-EC52-41BE-8A78-3848C8BDC208}" type="datetimeFigureOut">
              <a:rPr lang="en-GB" smtClean="0"/>
              <a:pPr/>
              <a:t>20/10/2014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E9EFB-3027-43DA-803E-09935E7FAEA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75726-EC52-41BE-8A78-3848C8BDC208}" type="datetimeFigureOut">
              <a:rPr lang="en-GB" smtClean="0"/>
              <a:pPr/>
              <a:t>20/10/2014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E9EFB-3027-43DA-803E-09935E7FAEA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75726-EC52-41BE-8A78-3848C8BDC208}" type="datetimeFigureOut">
              <a:rPr lang="en-GB" smtClean="0"/>
              <a:pPr/>
              <a:t>20/10/2014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E9EFB-3027-43DA-803E-09935E7FAEA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urveyresearch.weebly.com/my-personal-pantheon-of-the-great-and-the-good-in-survey-research.html"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discover.ukdataservice.ac.uk/catalogue/?sn=7237&amp;type=Data%20catalogue"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hyperlink" Target="mailto:SPSSX-L@LISTSERV.UGA.ED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cid:image007.jpg@01CEA800.94805DB0" TargetMode="External"/><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7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3568" y="2276872"/>
            <a:ext cx="7772400" cy="1470025"/>
          </a:xfrm>
        </p:spPr>
        <p:txBody>
          <a:bodyPr>
            <a:normAutofit/>
          </a:bodyPr>
          <a:lstStyle/>
          <a:p>
            <a:r>
              <a:rPr lang="en-GB" sz="5400" b="1" dirty="0" smtClean="0">
                <a:solidFill>
                  <a:srgbClr val="6600FF"/>
                </a:solidFill>
              </a:rPr>
              <a:t>4: British Social Attitudes</a:t>
            </a:r>
            <a:endParaRPr lang="en-GB" sz="5400" b="1" dirty="0">
              <a:solidFill>
                <a:srgbClr val="66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p:cNvPicPr>
            <a:picLocks noChangeAspect="1" noChangeArrowheads="1"/>
          </p:cNvPicPr>
          <p:nvPr/>
        </p:nvPicPr>
        <p:blipFill>
          <a:blip r:embed="rId2" cstate="print"/>
          <a:srcRect/>
          <a:stretch>
            <a:fillRect/>
          </a:stretch>
        </p:blipFill>
        <p:spPr bwMode="auto">
          <a:xfrm>
            <a:off x="611560" y="2420888"/>
            <a:ext cx="2149162" cy="1152128"/>
          </a:xfrm>
          <a:prstGeom prst="rect">
            <a:avLst/>
          </a:prstGeom>
          <a:noFill/>
          <a:ln w="9525">
            <a:noFill/>
            <a:miter lim="800000"/>
            <a:headEnd/>
            <a:tailEnd/>
          </a:ln>
        </p:spPr>
      </p:pic>
      <p:pic>
        <p:nvPicPr>
          <p:cNvPr id="92164" name="Picture 4"/>
          <p:cNvPicPr>
            <a:picLocks noChangeAspect="1" noChangeArrowheads="1"/>
          </p:cNvPicPr>
          <p:nvPr/>
        </p:nvPicPr>
        <p:blipFill>
          <a:blip r:embed="rId3" cstate="print"/>
          <a:srcRect/>
          <a:stretch>
            <a:fillRect/>
          </a:stretch>
        </p:blipFill>
        <p:spPr bwMode="auto">
          <a:xfrm>
            <a:off x="2771800" y="2420888"/>
            <a:ext cx="6156334" cy="1224136"/>
          </a:xfrm>
          <a:prstGeom prst="rect">
            <a:avLst/>
          </a:prstGeom>
          <a:noFill/>
          <a:ln w="9525">
            <a:noFill/>
            <a:miter lim="800000"/>
            <a:headEnd/>
            <a:tailEnd/>
          </a:ln>
        </p:spPr>
      </p:pic>
      <p:sp>
        <p:nvSpPr>
          <p:cNvPr id="5" name="TextBox 4"/>
          <p:cNvSpPr txBox="1"/>
          <p:nvPr/>
        </p:nvSpPr>
        <p:spPr>
          <a:xfrm>
            <a:off x="3707904" y="332656"/>
            <a:ext cx="1120820" cy="646331"/>
          </a:xfrm>
          <a:prstGeom prst="rect">
            <a:avLst/>
          </a:prstGeom>
          <a:noFill/>
        </p:spPr>
        <p:txBody>
          <a:bodyPr wrap="none" rtlCol="0">
            <a:spAutoFit/>
          </a:bodyPr>
          <a:lstStyle/>
          <a:p>
            <a:r>
              <a:rPr lang="en-GB" sz="3600" b="1" dirty="0" smtClean="0">
                <a:solidFill>
                  <a:srgbClr val="FF3300"/>
                </a:solidFill>
              </a:rPr>
              <a:t>1983</a:t>
            </a:r>
            <a:endParaRPr lang="en-GB" sz="3600" b="1" dirty="0">
              <a:solidFill>
                <a:srgbClr val="FF3300"/>
              </a:solidFill>
            </a:endParaRPr>
          </a:p>
        </p:txBody>
      </p:sp>
      <p:pic>
        <p:nvPicPr>
          <p:cNvPr id="8" name="Picture 3"/>
          <p:cNvPicPr>
            <a:picLocks noChangeAspect="1" noChangeArrowheads="1"/>
          </p:cNvPicPr>
          <p:nvPr/>
        </p:nvPicPr>
        <p:blipFill>
          <a:blip r:embed="rId2" cstate="print"/>
          <a:srcRect/>
          <a:stretch>
            <a:fillRect/>
          </a:stretch>
        </p:blipFill>
        <p:spPr bwMode="auto">
          <a:xfrm>
            <a:off x="467544" y="4581128"/>
            <a:ext cx="2552130" cy="1368152"/>
          </a:xfrm>
          <a:prstGeom prst="rect">
            <a:avLst/>
          </a:prstGeom>
          <a:noFill/>
          <a:ln w="9525">
            <a:noFill/>
            <a:miter lim="800000"/>
            <a:headEnd/>
            <a:tailEnd/>
          </a:ln>
        </p:spPr>
      </p:pic>
      <p:pic>
        <p:nvPicPr>
          <p:cNvPr id="92167" name="Picture 7"/>
          <p:cNvPicPr>
            <a:picLocks noChangeAspect="1" noChangeArrowheads="1"/>
          </p:cNvPicPr>
          <p:nvPr/>
        </p:nvPicPr>
        <p:blipFill>
          <a:blip r:embed="rId4" cstate="print"/>
          <a:srcRect/>
          <a:stretch>
            <a:fillRect/>
          </a:stretch>
        </p:blipFill>
        <p:spPr bwMode="auto">
          <a:xfrm>
            <a:off x="3059832" y="4581128"/>
            <a:ext cx="5616624" cy="1440160"/>
          </a:xfrm>
          <a:prstGeom prst="rect">
            <a:avLst/>
          </a:prstGeom>
          <a:noFill/>
          <a:ln w="9525">
            <a:noFill/>
            <a:miter lim="800000"/>
            <a:headEnd/>
            <a:tailEnd/>
          </a:ln>
        </p:spPr>
      </p:pic>
      <p:sp>
        <p:nvSpPr>
          <p:cNvPr id="10" name="TextBox 9"/>
          <p:cNvSpPr txBox="1"/>
          <p:nvPr/>
        </p:nvSpPr>
        <p:spPr>
          <a:xfrm>
            <a:off x="539552" y="1052736"/>
            <a:ext cx="7992889" cy="1200329"/>
          </a:xfrm>
          <a:prstGeom prst="rect">
            <a:avLst/>
          </a:prstGeom>
          <a:noFill/>
        </p:spPr>
        <p:txBody>
          <a:bodyPr wrap="square" rtlCol="0">
            <a:spAutoFit/>
          </a:bodyPr>
          <a:lstStyle/>
          <a:p>
            <a:r>
              <a:rPr lang="en-GB" sz="2400" dirty="0" smtClean="0"/>
              <a:t>Automatic processing has changed all names to </a:t>
            </a:r>
            <a:r>
              <a:rPr lang="en-GB" sz="2400" dirty="0" smtClean="0">
                <a:solidFill>
                  <a:srgbClr val="C00000"/>
                </a:solidFill>
              </a:rPr>
              <a:t>lower case</a:t>
            </a:r>
            <a:r>
              <a:rPr lang="en-GB" sz="2400" dirty="0" smtClean="0"/>
              <a:t>, but variable and value labels remain in </a:t>
            </a:r>
            <a:r>
              <a:rPr lang="en-GB" sz="2400" dirty="0" smtClean="0">
                <a:solidFill>
                  <a:srgbClr val="C00000"/>
                </a:solidFill>
              </a:rPr>
              <a:t>UPPER CASE </a:t>
            </a:r>
            <a:r>
              <a:rPr lang="en-GB" sz="2400" dirty="0" smtClean="0"/>
              <a:t>and question number appears at beginning of label.</a:t>
            </a:r>
            <a:endParaRPr lang="en-GB" sz="2400" dirty="0">
              <a:solidFill>
                <a:srgbClr val="C00000"/>
              </a:solidFill>
            </a:endParaRPr>
          </a:p>
        </p:txBody>
      </p:sp>
      <p:sp>
        <p:nvSpPr>
          <p:cNvPr id="11" name="TextBox 10"/>
          <p:cNvSpPr txBox="1"/>
          <p:nvPr/>
        </p:nvSpPr>
        <p:spPr>
          <a:xfrm>
            <a:off x="539552" y="3645024"/>
            <a:ext cx="7632848" cy="830997"/>
          </a:xfrm>
          <a:prstGeom prst="rect">
            <a:avLst/>
          </a:prstGeom>
          <a:noFill/>
        </p:spPr>
        <p:txBody>
          <a:bodyPr wrap="square" rtlCol="0">
            <a:spAutoFit/>
          </a:bodyPr>
          <a:lstStyle/>
          <a:p>
            <a:r>
              <a:rPr lang="en-GB" sz="2400" dirty="0" smtClean="0"/>
              <a:t>However all missing values have been lost (</a:t>
            </a:r>
            <a:r>
              <a:rPr lang="en-GB" sz="2400" dirty="0" smtClean="0">
                <a:solidFill>
                  <a:srgbClr val="C00000"/>
                </a:solidFill>
              </a:rPr>
              <a:t>None</a:t>
            </a:r>
            <a:r>
              <a:rPr lang="en-GB" sz="2400" dirty="0" smtClean="0"/>
              <a:t>) and all levels are incorrectly set at </a:t>
            </a:r>
            <a:r>
              <a:rPr lang="en-GB" sz="2400" dirty="0" smtClean="0">
                <a:solidFill>
                  <a:srgbClr val="C00000"/>
                </a:solidFill>
              </a:rPr>
              <a:t>Ordinal</a:t>
            </a:r>
            <a:endParaRPr lang="en-GB" sz="2400" dirty="0">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988840"/>
            <a:ext cx="7704856" cy="3108543"/>
          </a:xfrm>
          <a:prstGeom prst="rect">
            <a:avLst/>
          </a:prstGeom>
        </p:spPr>
        <p:txBody>
          <a:bodyPr wrap="square">
            <a:spAutoFit/>
          </a:bodyPr>
          <a:lstStyle/>
          <a:p>
            <a:r>
              <a:rPr lang="en-GB" sz="2800" b="1" dirty="0" smtClean="0"/>
              <a:t>Q357</a:t>
            </a:r>
            <a:r>
              <a:rPr lang="en-GB" sz="2800" dirty="0" smtClean="0"/>
              <a:t> [</a:t>
            </a:r>
            <a:r>
              <a:rPr lang="en-GB" sz="2800" b="1" dirty="0" err="1" smtClean="0">
                <a:solidFill>
                  <a:srgbClr val="6600FF"/>
                </a:solidFill>
              </a:rPr>
              <a:t>NHSSat</a:t>
            </a:r>
            <a:r>
              <a:rPr lang="en-GB" sz="2800" dirty="0" smtClean="0"/>
              <a:t>] *</a:t>
            </a:r>
          </a:p>
          <a:p>
            <a:r>
              <a:rPr lang="en-GB" sz="2800" dirty="0" smtClean="0"/>
              <a:t>CARD D1</a:t>
            </a:r>
          </a:p>
          <a:p>
            <a:r>
              <a:rPr lang="en-GB" sz="2800" dirty="0" smtClean="0"/>
              <a:t>All in all, how satisfied or dissatisfied would you say you are with </a:t>
            </a:r>
            <a:r>
              <a:rPr lang="en-GB" sz="2800" dirty="0" smtClean="0"/>
              <a:t>the way </a:t>
            </a:r>
            <a:r>
              <a:rPr lang="en-GB" sz="2800" dirty="0" smtClean="0"/>
              <a:t>in which the National Health Service runs nowadays</a:t>
            </a:r>
            <a:r>
              <a:rPr lang="en-GB" sz="2800" dirty="0" smtClean="0"/>
              <a:t>?</a:t>
            </a:r>
          </a:p>
          <a:p>
            <a:endParaRPr lang="en-GB" sz="2800" dirty="0" smtClean="0"/>
          </a:p>
          <a:p>
            <a:r>
              <a:rPr lang="en-GB" sz="2800" dirty="0" smtClean="0"/>
              <a:t>Choose a phrase from this card</a:t>
            </a:r>
            <a:endParaRPr lang="en-GB" sz="2800" dirty="0"/>
          </a:p>
        </p:txBody>
      </p:sp>
      <p:sp>
        <p:nvSpPr>
          <p:cNvPr id="3" name="TextBox 2"/>
          <p:cNvSpPr txBox="1"/>
          <p:nvPr/>
        </p:nvSpPr>
        <p:spPr>
          <a:xfrm>
            <a:off x="899592" y="692696"/>
            <a:ext cx="1018227" cy="584775"/>
          </a:xfrm>
          <a:prstGeom prst="rect">
            <a:avLst/>
          </a:prstGeom>
          <a:noFill/>
        </p:spPr>
        <p:txBody>
          <a:bodyPr wrap="none" rtlCol="0">
            <a:spAutoFit/>
          </a:bodyPr>
          <a:lstStyle/>
          <a:p>
            <a:r>
              <a:rPr lang="en-GB" sz="3200" b="1" dirty="0" smtClean="0">
                <a:solidFill>
                  <a:srgbClr val="C00000"/>
                </a:solidFill>
              </a:rPr>
              <a:t>2011</a:t>
            </a:r>
            <a:endParaRPr lang="en-GB" sz="3200" b="1"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1" y="609600"/>
            <a:ext cx="8287072" cy="1754326"/>
          </a:xfrm>
          <a:prstGeom prst="rect">
            <a:avLst/>
          </a:prstGeom>
          <a:noFill/>
        </p:spPr>
        <p:txBody>
          <a:bodyPr wrap="square" rtlCol="0">
            <a:spAutoFit/>
          </a:bodyPr>
          <a:lstStyle/>
          <a:p>
            <a:r>
              <a:rPr lang="en-GB" sz="2800" b="1" dirty="0" smtClean="0">
                <a:solidFill>
                  <a:srgbClr val="C00000"/>
                </a:solidFill>
              </a:rPr>
              <a:t>Mnemonic</a:t>
            </a:r>
            <a:r>
              <a:rPr lang="en-GB" sz="2800" b="1" dirty="0" smtClean="0"/>
              <a:t> variable names are difficult to find in SPSS saved files, even if you know what the variables are called, </a:t>
            </a:r>
            <a:r>
              <a:rPr lang="en-GB" sz="2800" b="1" dirty="0" err="1" smtClean="0"/>
              <a:t>eg</a:t>
            </a:r>
            <a:r>
              <a:rPr lang="en-GB" sz="2800" b="1" dirty="0" smtClean="0"/>
              <a:t> </a:t>
            </a:r>
            <a:r>
              <a:rPr lang="en-GB" sz="2800" b="1" dirty="0" err="1" smtClean="0">
                <a:solidFill>
                  <a:srgbClr val="CC00FF"/>
                </a:solidFill>
              </a:rPr>
              <a:t>nhssat</a:t>
            </a:r>
            <a:r>
              <a:rPr lang="en-GB" sz="2800" b="1" dirty="0" smtClean="0">
                <a:solidFill>
                  <a:srgbClr val="CC00FF"/>
                </a:solidFill>
              </a:rPr>
              <a:t> </a:t>
            </a:r>
            <a:r>
              <a:rPr lang="en-GB" sz="2800" b="1" dirty="0" smtClean="0"/>
              <a:t>which could be anywhere in the file:</a:t>
            </a:r>
            <a:r>
              <a:rPr lang="en-GB" sz="2400" b="1" dirty="0" smtClean="0"/>
              <a:t>	</a:t>
            </a:r>
            <a:endParaRPr lang="en-GB" sz="4000" b="1" dirty="0">
              <a:solidFill>
                <a:srgbClr val="FF3300"/>
              </a:solidFill>
            </a:endParaRPr>
          </a:p>
        </p:txBody>
      </p:sp>
      <p:pic>
        <p:nvPicPr>
          <p:cNvPr id="5" name="Picture 2"/>
          <p:cNvPicPr>
            <a:picLocks noChangeAspect="1" noChangeArrowheads="1"/>
          </p:cNvPicPr>
          <p:nvPr/>
        </p:nvPicPr>
        <p:blipFill>
          <a:blip r:embed="rId2" cstate="print"/>
          <a:srcRect/>
          <a:stretch>
            <a:fillRect/>
          </a:stretch>
        </p:blipFill>
        <p:spPr bwMode="auto">
          <a:xfrm>
            <a:off x="611560" y="2276872"/>
            <a:ext cx="7937850" cy="3888432"/>
          </a:xfrm>
          <a:prstGeom prst="rect">
            <a:avLst/>
          </a:prstGeom>
          <a:noFill/>
          <a:ln w="9525">
            <a:noFill/>
            <a:miter lim="800000"/>
            <a:headEnd/>
            <a:tailEnd/>
          </a:ln>
        </p:spPr>
      </p:pic>
      <p:sp>
        <p:nvSpPr>
          <p:cNvPr id="6" name="TextBox 5"/>
          <p:cNvSpPr txBox="1"/>
          <p:nvPr/>
        </p:nvSpPr>
        <p:spPr>
          <a:xfrm>
            <a:off x="467544" y="6165304"/>
            <a:ext cx="4918654" cy="461665"/>
          </a:xfrm>
          <a:prstGeom prst="rect">
            <a:avLst/>
          </a:prstGeom>
          <a:noFill/>
        </p:spPr>
        <p:txBody>
          <a:bodyPr wrap="none" rtlCol="0">
            <a:spAutoFit/>
          </a:bodyPr>
          <a:lstStyle/>
          <a:p>
            <a:r>
              <a:rPr lang="en-GB" sz="2400" b="1" dirty="0" smtClean="0">
                <a:solidFill>
                  <a:srgbClr val="006600"/>
                </a:solidFill>
              </a:rPr>
              <a:t>Extract from 2011 saved file 2723.sav</a:t>
            </a:r>
            <a:endParaRPr lang="en-GB" sz="2400" b="1" dirty="0">
              <a:solidFill>
                <a:srgbClr val="0066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33400"/>
            <a:ext cx="7543800" cy="1569660"/>
          </a:xfrm>
          <a:prstGeom prst="rect">
            <a:avLst/>
          </a:prstGeom>
          <a:noFill/>
        </p:spPr>
        <p:txBody>
          <a:bodyPr wrap="square" rtlCol="0">
            <a:spAutoFit/>
          </a:bodyPr>
          <a:lstStyle/>
          <a:p>
            <a:r>
              <a:rPr lang="en-GB" sz="3200" b="1" dirty="0" smtClean="0"/>
              <a:t>Labels are now in </a:t>
            </a:r>
            <a:r>
              <a:rPr lang="en-GB" sz="3200" b="1" dirty="0" smtClean="0">
                <a:solidFill>
                  <a:srgbClr val="C00000"/>
                </a:solidFill>
              </a:rPr>
              <a:t>Mixed</a:t>
            </a:r>
            <a:r>
              <a:rPr lang="en-GB" sz="3200" b="1" dirty="0" smtClean="0"/>
              <a:t> </a:t>
            </a:r>
            <a:r>
              <a:rPr lang="en-GB" sz="3200" b="1" dirty="0" smtClean="0">
                <a:solidFill>
                  <a:srgbClr val="C00000"/>
                </a:solidFill>
              </a:rPr>
              <a:t>Case</a:t>
            </a:r>
            <a:r>
              <a:rPr lang="en-GB" sz="3200" b="1" dirty="0" smtClean="0"/>
              <a:t>.  Question numbers might help, but now they are all at the end of the labels!</a:t>
            </a:r>
            <a:endParaRPr lang="en-GB" sz="3200" b="1" dirty="0"/>
          </a:p>
        </p:txBody>
      </p:sp>
      <p:pic>
        <p:nvPicPr>
          <p:cNvPr id="134148" name="Picture 4"/>
          <p:cNvPicPr>
            <a:picLocks noChangeAspect="1" noChangeArrowheads="1"/>
          </p:cNvPicPr>
          <p:nvPr/>
        </p:nvPicPr>
        <p:blipFill>
          <a:blip r:embed="rId2" cstate="print"/>
          <a:srcRect/>
          <a:stretch>
            <a:fillRect/>
          </a:stretch>
        </p:blipFill>
        <p:spPr bwMode="auto">
          <a:xfrm>
            <a:off x="381000" y="2514600"/>
            <a:ext cx="3031524" cy="1752600"/>
          </a:xfrm>
          <a:prstGeom prst="rect">
            <a:avLst/>
          </a:prstGeom>
          <a:noFill/>
          <a:ln w="9525">
            <a:noFill/>
            <a:miter lim="800000"/>
            <a:headEnd/>
            <a:tailEnd/>
          </a:ln>
        </p:spPr>
      </p:pic>
      <p:pic>
        <p:nvPicPr>
          <p:cNvPr id="134149" name="Picture 5"/>
          <p:cNvPicPr>
            <a:picLocks noChangeAspect="1" noChangeArrowheads="1"/>
          </p:cNvPicPr>
          <p:nvPr/>
        </p:nvPicPr>
        <p:blipFill>
          <a:blip r:embed="rId3" cstate="print"/>
          <a:srcRect/>
          <a:stretch>
            <a:fillRect/>
          </a:stretch>
        </p:blipFill>
        <p:spPr bwMode="auto">
          <a:xfrm>
            <a:off x="3810000" y="2514600"/>
            <a:ext cx="4586287" cy="1852442"/>
          </a:xfrm>
          <a:prstGeom prst="rect">
            <a:avLst/>
          </a:prstGeom>
          <a:noFill/>
          <a:ln w="9525">
            <a:noFill/>
            <a:miter lim="800000"/>
            <a:headEnd/>
            <a:tailEnd/>
          </a:ln>
        </p:spPr>
      </p:pic>
      <p:sp>
        <p:nvSpPr>
          <p:cNvPr id="8" name="TextBox 7"/>
          <p:cNvSpPr txBox="1"/>
          <p:nvPr/>
        </p:nvSpPr>
        <p:spPr>
          <a:xfrm>
            <a:off x="457200" y="4876800"/>
            <a:ext cx="8451544" cy="584775"/>
          </a:xfrm>
          <a:prstGeom prst="rect">
            <a:avLst/>
          </a:prstGeom>
          <a:noFill/>
        </p:spPr>
        <p:txBody>
          <a:bodyPr wrap="none" rtlCol="0">
            <a:spAutoFit/>
          </a:bodyPr>
          <a:lstStyle/>
          <a:p>
            <a:r>
              <a:rPr lang="en-GB" sz="3200" b="1" dirty="0" smtClean="0"/>
              <a:t>. . and some of the </a:t>
            </a:r>
            <a:r>
              <a:rPr lang="en-GB" sz="3200" b="1" dirty="0" err="1" smtClean="0"/>
              <a:t>the</a:t>
            </a:r>
            <a:r>
              <a:rPr lang="en-GB" sz="3200" b="1" dirty="0" smtClean="0"/>
              <a:t> labels are </a:t>
            </a:r>
            <a:r>
              <a:rPr lang="en-GB" sz="3200" b="1" dirty="0" smtClean="0">
                <a:solidFill>
                  <a:srgbClr val="FF0000"/>
                </a:solidFill>
              </a:rPr>
              <a:t>very, very long</a:t>
            </a:r>
            <a:r>
              <a:rPr lang="en-GB" sz="3200" dirty="0" smtClean="0"/>
              <a:t>!</a:t>
            </a:r>
            <a:endParaRPr lang="en-GB"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p:cNvPicPr>
            <a:picLocks noChangeAspect="1" noChangeArrowheads="1"/>
          </p:cNvPicPr>
          <p:nvPr/>
        </p:nvPicPr>
        <p:blipFill>
          <a:blip r:embed="rId2" cstate="print"/>
          <a:srcRect/>
          <a:stretch>
            <a:fillRect/>
          </a:stretch>
        </p:blipFill>
        <p:spPr bwMode="auto">
          <a:xfrm>
            <a:off x="457200" y="2286000"/>
            <a:ext cx="8181975" cy="1104900"/>
          </a:xfrm>
          <a:prstGeom prst="rect">
            <a:avLst/>
          </a:prstGeom>
          <a:noFill/>
          <a:ln w="9525">
            <a:noFill/>
            <a:miter lim="800000"/>
            <a:headEnd/>
            <a:tailEnd/>
          </a:ln>
        </p:spPr>
      </p:pic>
      <p:sp>
        <p:nvSpPr>
          <p:cNvPr id="3" name="Rectangle 2"/>
          <p:cNvSpPr/>
          <p:nvPr/>
        </p:nvSpPr>
        <p:spPr>
          <a:xfrm>
            <a:off x="2286000" y="1066800"/>
            <a:ext cx="4961808" cy="584775"/>
          </a:xfrm>
          <a:prstGeom prst="rect">
            <a:avLst/>
          </a:prstGeom>
        </p:spPr>
        <p:txBody>
          <a:bodyPr wrap="none">
            <a:spAutoFit/>
          </a:bodyPr>
          <a:lstStyle/>
          <a:p>
            <a:r>
              <a:rPr lang="en-GB" sz="3200" b="1" dirty="0" smtClean="0">
                <a:solidFill>
                  <a:srgbClr val="FF3300"/>
                </a:solidFill>
              </a:rPr>
              <a:t>British Social Attitudes 2011</a:t>
            </a:r>
            <a:endParaRPr lang="en-GB" sz="3200" dirty="0"/>
          </a:p>
        </p:txBody>
      </p:sp>
      <p:sp>
        <p:nvSpPr>
          <p:cNvPr id="4" name="Rectangle 3"/>
          <p:cNvSpPr/>
          <p:nvPr/>
        </p:nvSpPr>
        <p:spPr>
          <a:xfrm>
            <a:off x="467544" y="3573016"/>
            <a:ext cx="5256583" cy="461665"/>
          </a:xfrm>
          <a:prstGeom prst="rect">
            <a:avLst/>
          </a:prstGeom>
        </p:spPr>
        <p:txBody>
          <a:bodyPr wrap="square">
            <a:spAutoFit/>
          </a:bodyPr>
          <a:lstStyle/>
          <a:p>
            <a:r>
              <a:rPr lang="en-GB" sz="2400" b="1" dirty="0" smtClean="0">
                <a:solidFill>
                  <a:srgbClr val="006600"/>
                </a:solidFill>
              </a:rPr>
              <a:t>Extract from 2011 saved file 7237.sav</a:t>
            </a:r>
            <a:endParaRPr lang="en-GB" sz="2400" b="1" dirty="0">
              <a:solidFill>
                <a:srgbClr val="0066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cstate="print"/>
          <a:srcRect/>
          <a:stretch>
            <a:fillRect/>
          </a:stretch>
        </p:blipFill>
        <p:spPr bwMode="auto">
          <a:xfrm>
            <a:off x="533400" y="2057400"/>
            <a:ext cx="7851268" cy="3846019"/>
          </a:xfrm>
          <a:prstGeom prst="rect">
            <a:avLst/>
          </a:prstGeom>
          <a:noFill/>
          <a:ln w="9525">
            <a:noFill/>
            <a:miter lim="800000"/>
            <a:headEnd/>
            <a:tailEnd/>
          </a:ln>
        </p:spPr>
      </p:pic>
      <p:sp>
        <p:nvSpPr>
          <p:cNvPr id="3" name="TextBox 2"/>
          <p:cNvSpPr txBox="1"/>
          <p:nvPr/>
        </p:nvSpPr>
        <p:spPr>
          <a:xfrm>
            <a:off x="609600" y="609600"/>
            <a:ext cx="3786036" cy="584775"/>
          </a:xfrm>
          <a:prstGeom prst="rect">
            <a:avLst/>
          </a:prstGeom>
          <a:noFill/>
        </p:spPr>
        <p:txBody>
          <a:bodyPr wrap="none" rtlCol="0">
            <a:spAutoFit/>
          </a:bodyPr>
          <a:lstStyle/>
          <a:p>
            <a:r>
              <a:rPr lang="en-GB" sz="3200" dirty="0" smtClean="0"/>
              <a:t>How do I find </a:t>
            </a:r>
            <a:r>
              <a:rPr lang="en-GB" sz="3200" b="1" dirty="0" err="1" smtClean="0">
                <a:solidFill>
                  <a:srgbClr val="CC00FF"/>
                </a:solidFill>
              </a:rPr>
              <a:t>nhssat</a:t>
            </a:r>
            <a:r>
              <a:rPr lang="en-GB" sz="3200" dirty="0" smtClean="0"/>
              <a:t>?</a:t>
            </a:r>
            <a:endParaRPr lang="en-GB" sz="3200" dirty="0"/>
          </a:p>
        </p:txBody>
      </p:sp>
      <p:sp>
        <p:nvSpPr>
          <p:cNvPr id="4" name="TextBox 3"/>
          <p:cNvSpPr txBox="1"/>
          <p:nvPr/>
        </p:nvSpPr>
        <p:spPr>
          <a:xfrm>
            <a:off x="685800" y="1219200"/>
            <a:ext cx="6542176" cy="584775"/>
          </a:xfrm>
          <a:prstGeom prst="rect">
            <a:avLst/>
          </a:prstGeom>
          <a:noFill/>
        </p:spPr>
        <p:txBody>
          <a:bodyPr wrap="none" rtlCol="0">
            <a:spAutoFit/>
          </a:bodyPr>
          <a:lstStyle/>
          <a:p>
            <a:r>
              <a:rPr lang="en-GB" sz="3200" dirty="0" smtClean="0"/>
              <a:t>Click on </a:t>
            </a:r>
            <a:r>
              <a:rPr lang="en-GB" sz="3200" b="1" dirty="0" smtClean="0"/>
              <a:t>Name</a:t>
            </a:r>
            <a:r>
              <a:rPr lang="en-GB" sz="3200" dirty="0" smtClean="0"/>
              <a:t> to highlight the column</a:t>
            </a:r>
            <a:endParaRPr lang="en-GB"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5" name="Picture 3"/>
          <p:cNvPicPr>
            <a:picLocks noChangeAspect="1" noChangeArrowheads="1"/>
          </p:cNvPicPr>
          <p:nvPr/>
        </p:nvPicPr>
        <p:blipFill>
          <a:blip r:embed="rId2" cstate="print"/>
          <a:srcRect/>
          <a:stretch>
            <a:fillRect/>
          </a:stretch>
        </p:blipFill>
        <p:spPr bwMode="auto">
          <a:xfrm>
            <a:off x="762000" y="1371600"/>
            <a:ext cx="6821704" cy="4139562"/>
          </a:xfrm>
          <a:prstGeom prst="rect">
            <a:avLst/>
          </a:prstGeom>
          <a:noFill/>
          <a:ln w="9525">
            <a:noFill/>
            <a:miter lim="800000"/>
            <a:headEnd/>
            <a:tailEnd/>
          </a:ln>
        </p:spPr>
      </p:pic>
      <p:sp>
        <p:nvSpPr>
          <p:cNvPr id="4" name="TextBox 3"/>
          <p:cNvSpPr txBox="1"/>
          <p:nvPr/>
        </p:nvSpPr>
        <p:spPr>
          <a:xfrm>
            <a:off x="990600" y="685800"/>
            <a:ext cx="5126916" cy="584775"/>
          </a:xfrm>
          <a:prstGeom prst="rect">
            <a:avLst/>
          </a:prstGeom>
          <a:noFill/>
        </p:spPr>
        <p:txBody>
          <a:bodyPr wrap="none" rtlCol="0">
            <a:spAutoFit/>
          </a:bodyPr>
          <a:lstStyle/>
          <a:p>
            <a:r>
              <a:rPr lang="en-GB" sz="3200" b="1" dirty="0" smtClean="0">
                <a:effectLst>
                  <a:outerShdw blurRad="38100" dist="38100" dir="2700000" algn="tl">
                    <a:srgbClr val="000000">
                      <a:alpha val="43137"/>
                    </a:srgbClr>
                  </a:outerShdw>
                </a:effectLst>
              </a:rPr>
              <a:t>CTRL</a:t>
            </a:r>
            <a:r>
              <a:rPr lang="en-GB" sz="3200" b="1" dirty="0" smtClean="0"/>
              <a:t> +F </a:t>
            </a:r>
            <a:r>
              <a:rPr lang="en-GB" sz="3200" dirty="0" smtClean="0"/>
              <a:t>, then write in </a:t>
            </a:r>
            <a:r>
              <a:rPr lang="en-GB" sz="3200" b="1" dirty="0" err="1" smtClean="0">
                <a:solidFill>
                  <a:srgbClr val="CC00FF"/>
                </a:solidFill>
              </a:rPr>
              <a:t>nhssat</a:t>
            </a:r>
            <a:endParaRPr lang="en-GB" sz="3200" b="1" dirty="0">
              <a:solidFill>
                <a:srgbClr val="CC00FF"/>
              </a:solidFill>
            </a:endParaRPr>
          </a:p>
        </p:txBody>
      </p:sp>
      <p:sp>
        <p:nvSpPr>
          <p:cNvPr id="5" name="TextBox 4"/>
          <p:cNvSpPr txBox="1"/>
          <p:nvPr/>
        </p:nvSpPr>
        <p:spPr>
          <a:xfrm>
            <a:off x="838200" y="5943600"/>
            <a:ext cx="3449214" cy="584775"/>
          </a:xfrm>
          <a:prstGeom prst="rect">
            <a:avLst/>
          </a:prstGeom>
          <a:noFill/>
        </p:spPr>
        <p:txBody>
          <a:bodyPr wrap="none" rtlCol="0">
            <a:spAutoFit/>
          </a:bodyPr>
          <a:lstStyle/>
          <a:p>
            <a:r>
              <a:rPr lang="en-GB" sz="3200" dirty="0" smtClean="0"/>
              <a:t>Press </a:t>
            </a:r>
            <a:r>
              <a:rPr lang="en-GB" sz="3200" b="1" dirty="0" smtClean="0"/>
              <a:t>Enter</a:t>
            </a:r>
            <a:r>
              <a:rPr lang="en-GB" sz="3200" dirty="0" smtClean="0"/>
              <a:t> or Click </a:t>
            </a:r>
            <a:endParaRPr lang="en-GB" sz="3200" dirty="0"/>
          </a:p>
        </p:txBody>
      </p:sp>
      <p:pic>
        <p:nvPicPr>
          <p:cNvPr id="136196" name="Picture 4"/>
          <p:cNvPicPr>
            <a:picLocks noChangeAspect="1" noChangeArrowheads="1"/>
          </p:cNvPicPr>
          <p:nvPr/>
        </p:nvPicPr>
        <p:blipFill>
          <a:blip r:embed="rId3" cstate="print"/>
          <a:srcRect/>
          <a:stretch>
            <a:fillRect/>
          </a:stretch>
        </p:blipFill>
        <p:spPr bwMode="auto">
          <a:xfrm>
            <a:off x="4191000" y="5984876"/>
            <a:ext cx="1447800" cy="482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2" cstate="print"/>
          <a:srcRect/>
          <a:stretch>
            <a:fillRect/>
          </a:stretch>
        </p:blipFill>
        <p:spPr bwMode="auto">
          <a:xfrm>
            <a:off x="683132" y="1115734"/>
            <a:ext cx="7775068" cy="380869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4419600" y="2286000"/>
            <a:ext cx="3877628" cy="1752600"/>
          </a:xfrm>
          <a:prstGeom prst="rect">
            <a:avLst/>
          </a:prstGeom>
          <a:noFill/>
          <a:ln w="9525">
            <a:noFill/>
            <a:miter lim="800000"/>
            <a:headEnd/>
            <a:tailEnd/>
          </a:ln>
        </p:spPr>
      </p:pic>
      <p:sp>
        <p:nvSpPr>
          <p:cNvPr id="6" name="TextBox 5"/>
          <p:cNvSpPr txBox="1"/>
          <p:nvPr/>
        </p:nvSpPr>
        <p:spPr>
          <a:xfrm>
            <a:off x="304800" y="381000"/>
            <a:ext cx="8839200" cy="2092881"/>
          </a:xfrm>
          <a:prstGeom prst="rect">
            <a:avLst/>
          </a:prstGeom>
          <a:noFill/>
        </p:spPr>
        <p:txBody>
          <a:bodyPr wrap="square" rtlCol="0">
            <a:spAutoFit/>
          </a:bodyPr>
          <a:lstStyle/>
          <a:p>
            <a:r>
              <a:rPr lang="en-GB" sz="2800" b="1" dirty="0" smtClean="0"/>
              <a:t>At SSRC and PNL, we devised a standard convention for all surveys  in which variables were named after their </a:t>
            </a:r>
            <a:r>
              <a:rPr lang="en-GB" sz="2800" b="1" dirty="0" smtClean="0">
                <a:solidFill>
                  <a:srgbClr val="C00000"/>
                </a:solidFill>
              </a:rPr>
              <a:t>position</a:t>
            </a:r>
            <a:r>
              <a:rPr lang="en-GB" sz="2800" b="1" dirty="0" smtClean="0"/>
              <a:t> in the raw data file               </a:t>
            </a:r>
            <a:r>
              <a:rPr lang="en-GB" sz="2800" dirty="0" smtClean="0"/>
              <a:t>	        						        				(</a:t>
            </a:r>
            <a:r>
              <a:rPr lang="en-GB" sz="2800" b="1" dirty="0" smtClean="0">
                <a:latin typeface="Courier New" pitchFamily="49" charset="0"/>
                <a:cs typeface="Courier New" pitchFamily="49" charset="0"/>
              </a:rPr>
              <a:t>751 </a:t>
            </a:r>
            <a:r>
              <a:rPr lang="en-GB" sz="2800" dirty="0" smtClean="0">
                <a:solidFill>
                  <a:srgbClr val="C00000"/>
                </a:solidFill>
              </a:rPr>
              <a:t>below</a:t>
            </a:r>
            <a:r>
              <a:rPr lang="en-GB" sz="2800" dirty="0" smtClean="0"/>
              <a:t>)</a:t>
            </a:r>
          </a:p>
          <a:p>
            <a:endParaRPr lang="en-GB" dirty="0" smtClean="0"/>
          </a:p>
        </p:txBody>
      </p:sp>
      <p:sp>
        <p:nvSpPr>
          <p:cNvPr id="7" name="Rectangle 6"/>
          <p:cNvSpPr/>
          <p:nvPr/>
        </p:nvSpPr>
        <p:spPr>
          <a:xfrm>
            <a:off x="395536" y="2204864"/>
            <a:ext cx="3542928" cy="1815882"/>
          </a:xfrm>
          <a:prstGeom prst="rect">
            <a:avLst/>
          </a:prstGeom>
        </p:spPr>
        <p:txBody>
          <a:bodyPr wrap="square">
            <a:spAutoFit/>
          </a:bodyPr>
          <a:lstStyle/>
          <a:p>
            <a:r>
              <a:rPr lang="en-GB" sz="2800" b="1" dirty="0" smtClean="0"/>
              <a:t>Q.72</a:t>
            </a:r>
            <a:r>
              <a:rPr lang="en-GB" sz="2800" dirty="0" smtClean="0"/>
              <a:t> data are entered on record </a:t>
            </a:r>
            <a:r>
              <a:rPr lang="en-GB" sz="2800" b="1" dirty="0" smtClean="0">
                <a:solidFill>
                  <a:srgbClr val="0000FF"/>
                </a:solidFill>
              </a:rPr>
              <a:t>7</a:t>
            </a:r>
            <a:r>
              <a:rPr lang="en-GB" sz="2800" dirty="0" smtClean="0"/>
              <a:t> column </a:t>
            </a:r>
            <a:r>
              <a:rPr lang="en-GB" sz="2800" b="1" dirty="0" smtClean="0">
                <a:solidFill>
                  <a:srgbClr val="FF0000"/>
                </a:solidFill>
              </a:rPr>
              <a:t>51</a:t>
            </a:r>
            <a:r>
              <a:rPr lang="en-GB" sz="2800" dirty="0" smtClean="0"/>
              <a:t>: variable will be named  </a:t>
            </a:r>
            <a:r>
              <a:rPr lang="en-GB" sz="2800" b="1" dirty="0" smtClean="0"/>
              <a:t>v</a:t>
            </a:r>
            <a:r>
              <a:rPr lang="en-GB" sz="2800" b="1" dirty="0" smtClean="0">
                <a:solidFill>
                  <a:srgbClr val="0000FF"/>
                </a:solidFill>
              </a:rPr>
              <a:t>7</a:t>
            </a:r>
            <a:r>
              <a:rPr lang="en-GB" sz="2800" b="1" dirty="0" smtClean="0">
                <a:solidFill>
                  <a:srgbClr val="FF0000"/>
                </a:solidFill>
              </a:rPr>
              <a:t>51</a:t>
            </a:r>
            <a:endParaRPr lang="en-GB" sz="2800" b="1" dirty="0">
              <a:solidFill>
                <a:srgbClr val="FF0000"/>
              </a:solidFill>
            </a:endParaRPr>
          </a:p>
        </p:txBody>
      </p:sp>
      <p:sp>
        <p:nvSpPr>
          <p:cNvPr id="8" name="TextBox 7"/>
          <p:cNvSpPr txBox="1"/>
          <p:nvPr/>
        </p:nvSpPr>
        <p:spPr>
          <a:xfrm>
            <a:off x="381000" y="4343400"/>
            <a:ext cx="8655496" cy="2308324"/>
          </a:xfrm>
          <a:prstGeom prst="rect">
            <a:avLst/>
          </a:prstGeom>
          <a:noFill/>
        </p:spPr>
        <p:txBody>
          <a:bodyPr wrap="square" rtlCol="0">
            <a:spAutoFit/>
          </a:bodyPr>
          <a:lstStyle/>
          <a:p>
            <a:r>
              <a:rPr lang="en-GB" sz="2400" b="1" dirty="0" smtClean="0"/>
              <a:t>For teaching purposes, we renamed all the variables to their positional equivalents.  With a printed copy of the questionnaire and the SPSS saved file open, this made it much easier for students (working from the saved file) to find the associated questions and </a:t>
            </a:r>
            <a:r>
              <a:rPr lang="en-GB" sz="2400" b="1" i="1" dirty="0" smtClean="0"/>
              <a:t>vice-versa </a:t>
            </a:r>
            <a:r>
              <a:rPr lang="en-GB" sz="2400" b="1" dirty="0" smtClean="0"/>
              <a:t>(working from the printed questionnaire) to find the associated variables.</a:t>
            </a:r>
            <a:endParaRPr lang="en-GB"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340768"/>
            <a:ext cx="8058472" cy="646331"/>
          </a:xfrm>
          <a:prstGeom prst="rect">
            <a:avLst/>
          </a:prstGeom>
          <a:noFill/>
        </p:spPr>
        <p:txBody>
          <a:bodyPr wrap="square" rtlCol="0">
            <a:spAutoFit/>
          </a:bodyPr>
          <a:lstStyle/>
          <a:p>
            <a:pPr algn="ctr"/>
            <a:r>
              <a:rPr lang="en-GB" sz="3600" b="1" dirty="0" smtClean="0"/>
              <a:t>CAPI, CATI </a:t>
            </a:r>
            <a:r>
              <a:rPr lang="en-GB" sz="3600" b="1" dirty="0" smtClean="0"/>
              <a:t>and BLAISE put paid to that.</a:t>
            </a:r>
            <a:endParaRPr lang="en-GB" sz="3600" b="1" dirty="0"/>
          </a:p>
        </p:txBody>
      </p:sp>
      <p:sp>
        <p:nvSpPr>
          <p:cNvPr id="3" name="TextBox 2"/>
          <p:cNvSpPr txBox="1"/>
          <p:nvPr/>
        </p:nvSpPr>
        <p:spPr>
          <a:xfrm>
            <a:off x="1752600" y="2895600"/>
            <a:ext cx="5181600" cy="646331"/>
          </a:xfrm>
          <a:prstGeom prst="rect">
            <a:avLst/>
          </a:prstGeom>
          <a:noFill/>
        </p:spPr>
        <p:txBody>
          <a:bodyPr wrap="square" rtlCol="0">
            <a:spAutoFit/>
          </a:bodyPr>
          <a:lstStyle/>
          <a:p>
            <a:pPr algn="ctr"/>
            <a:r>
              <a:rPr lang="en-GB" sz="3600" b="1" dirty="0" smtClean="0">
                <a:solidFill>
                  <a:srgbClr val="FF3300"/>
                </a:solidFill>
              </a:rPr>
              <a:t>What now for navigation?</a:t>
            </a:r>
            <a:endParaRPr lang="en-GB" sz="3600" b="1" dirty="0">
              <a:solidFill>
                <a:srgbClr val="FF3300"/>
              </a:solidFill>
            </a:endParaRPr>
          </a:p>
        </p:txBody>
      </p:sp>
      <p:sp>
        <p:nvSpPr>
          <p:cNvPr id="4" name="TextBox 3"/>
          <p:cNvSpPr txBox="1"/>
          <p:nvPr/>
        </p:nvSpPr>
        <p:spPr>
          <a:xfrm>
            <a:off x="533400" y="4343400"/>
            <a:ext cx="8382000" cy="523220"/>
          </a:xfrm>
          <a:prstGeom prst="rect">
            <a:avLst/>
          </a:prstGeom>
          <a:noFill/>
        </p:spPr>
        <p:txBody>
          <a:bodyPr wrap="square" rtlCol="0">
            <a:spAutoFit/>
          </a:bodyPr>
          <a:lstStyle/>
          <a:p>
            <a:r>
              <a:rPr lang="en-GB" sz="2800" b="1" dirty="0" smtClean="0"/>
              <a:t>BSA 2011 was the first victim on my list.</a:t>
            </a:r>
            <a:endParaRPr lang="en-GB" sz="2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628800"/>
            <a:ext cx="8136904" cy="2677656"/>
          </a:xfrm>
          <a:prstGeom prst="rect">
            <a:avLst/>
          </a:prstGeom>
          <a:noFill/>
        </p:spPr>
        <p:txBody>
          <a:bodyPr wrap="square" rtlCol="0">
            <a:spAutoFit/>
          </a:bodyPr>
          <a:lstStyle/>
          <a:p>
            <a:r>
              <a:rPr lang="en-GB" sz="2400" b="1" dirty="0" smtClean="0"/>
              <a:t>I had an even longer one with its co-founder, the late Prof Sir </a:t>
            </a:r>
            <a:r>
              <a:rPr lang="en-GB" sz="2400" b="1" dirty="0" smtClean="0">
                <a:hlinkClick r:id="rId2"/>
              </a:rPr>
              <a:t>Roger </a:t>
            </a:r>
            <a:r>
              <a:rPr lang="en-GB" sz="2400" b="1" dirty="0" err="1" smtClean="0">
                <a:hlinkClick r:id="rId2"/>
              </a:rPr>
              <a:t>Jowell</a:t>
            </a:r>
            <a:r>
              <a:rPr lang="en-GB" sz="2400" b="1" dirty="0" smtClean="0"/>
              <a:t>, dating from the early 1970s when he and the late Gerald </a:t>
            </a:r>
            <a:r>
              <a:rPr lang="en-GB" sz="2400" b="1" dirty="0" err="1" smtClean="0"/>
              <a:t>Hoinville</a:t>
            </a:r>
            <a:r>
              <a:rPr lang="en-GB" sz="2400" b="1" dirty="0" smtClean="0"/>
              <a:t> left Research Services Ltd (RSL) to set  up Social and Community Planning Research (SCPR: now </a:t>
            </a:r>
            <a:r>
              <a:rPr lang="en-GB" sz="2400" b="1" dirty="0" err="1" smtClean="0"/>
              <a:t>Natcen</a:t>
            </a:r>
            <a:r>
              <a:rPr lang="en-GB" sz="2400" b="1" dirty="0" smtClean="0"/>
              <a:t>)</a:t>
            </a:r>
          </a:p>
          <a:p>
            <a:endParaRPr lang="en-GB" sz="2400" dirty="0" smtClean="0"/>
          </a:p>
          <a:p>
            <a:r>
              <a:rPr lang="en-GB" sz="2400" b="1" dirty="0" smtClean="0"/>
              <a:t>Mark Abrams once told me, </a:t>
            </a:r>
            <a:r>
              <a:rPr lang="en-GB" sz="2400" b="1" i="1" dirty="0" smtClean="0">
                <a:solidFill>
                  <a:schemeClr val="accent6">
                    <a:lumMod val="50000"/>
                  </a:schemeClr>
                </a:solidFill>
              </a:rPr>
              <a:t>“Those two buggers took 12 of my best interviewers and set up on their own!”</a:t>
            </a:r>
            <a:endParaRPr lang="en-GB" sz="2400" b="1" i="1" dirty="0">
              <a:solidFill>
                <a:schemeClr val="accent6">
                  <a:lumMod val="50000"/>
                </a:schemeClr>
              </a:solidFill>
            </a:endParaRPr>
          </a:p>
        </p:txBody>
      </p:sp>
      <p:sp>
        <p:nvSpPr>
          <p:cNvPr id="5" name="Rectangle 4"/>
          <p:cNvSpPr/>
          <p:nvPr/>
        </p:nvSpPr>
        <p:spPr>
          <a:xfrm>
            <a:off x="683568" y="620688"/>
            <a:ext cx="7920880" cy="830997"/>
          </a:xfrm>
          <a:prstGeom prst="rect">
            <a:avLst/>
          </a:prstGeom>
        </p:spPr>
        <p:txBody>
          <a:bodyPr wrap="square">
            <a:spAutoFit/>
          </a:bodyPr>
          <a:lstStyle/>
          <a:p>
            <a:r>
              <a:rPr lang="en-GB" sz="2400" b="1" dirty="0" smtClean="0"/>
              <a:t>I have a long association with British Social Attitudes having used the data for teaching since its inception in 1983.</a:t>
            </a:r>
          </a:p>
        </p:txBody>
      </p:sp>
      <p:sp>
        <p:nvSpPr>
          <p:cNvPr id="7" name="Rectangle 6"/>
          <p:cNvSpPr/>
          <p:nvPr/>
        </p:nvSpPr>
        <p:spPr>
          <a:xfrm>
            <a:off x="611560" y="4653136"/>
            <a:ext cx="8712968" cy="1200329"/>
          </a:xfrm>
          <a:prstGeom prst="rect">
            <a:avLst/>
          </a:prstGeom>
        </p:spPr>
        <p:txBody>
          <a:bodyPr wrap="square">
            <a:spAutoFit/>
          </a:bodyPr>
          <a:lstStyle/>
          <a:p>
            <a:r>
              <a:rPr lang="en-GB" sz="2400" b="1" dirty="0" smtClean="0"/>
              <a:t>Roger was a kindred spirit in professional standards and ethics in survey research and a much-valued and supportive colleague for over 30 years.</a:t>
            </a:r>
            <a:endParaRPr lang="en-GB" sz="2400" b="1" dirty="0"/>
          </a:p>
        </p:txBody>
      </p:sp>
      <p:sp>
        <p:nvSpPr>
          <p:cNvPr id="8" name="Rectangle 7"/>
          <p:cNvSpPr/>
          <p:nvPr/>
        </p:nvSpPr>
        <p:spPr>
          <a:xfrm>
            <a:off x="683568" y="6021288"/>
            <a:ext cx="4186211" cy="461665"/>
          </a:xfrm>
          <a:prstGeom prst="rect">
            <a:avLst/>
          </a:prstGeom>
        </p:spPr>
        <p:txBody>
          <a:bodyPr wrap="none">
            <a:spAutoFit/>
          </a:bodyPr>
          <a:lstStyle/>
          <a:p>
            <a:r>
              <a:rPr lang="en-GB" sz="2400" b="1" dirty="0" smtClean="0"/>
              <a:t>He died on Christmas Day 2011</a:t>
            </a:r>
            <a:r>
              <a:rPr lang="en-GB" b="1" dirty="0" smtClean="0"/>
              <a:t> </a:t>
            </a:r>
            <a:endParaRPr lang="en-GB"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16832"/>
            <a:ext cx="8229600" cy="1872208"/>
          </a:xfrm>
        </p:spPr>
        <p:txBody>
          <a:bodyPr>
            <a:normAutofit fontScale="90000"/>
          </a:bodyPr>
          <a:lstStyle/>
          <a:p>
            <a:r>
              <a:rPr lang="en-GB" b="1" dirty="0" smtClean="0">
                <a:solidFill>
                  <a:srgbClr val="FF3300"/>
                </a:solidFill>
              </a:rPr>
              <a:t>British Social Attitudes 2011</a:t>
            </a:r>
            <a:r>
              <a:rPr lang="en-GB" dirty="0" smtClean="0"/>
              <a:t/>
            </a:r>
            <a:br>
              <a:rPr lang="en-GB" dirty="0" smtClean="0"/>
            </a:br>
            <a:r>
              <a:rPr lang="en-GB" dirty="0" smtClean="0"/>
              <a:t/>
            </a:r>
            <a:br>
              <a:rPr lang="en-GB" dirty="0" smtClean="0"/>
            </a:br>
            <a:r>
              <a:rPr lang="en-GB" sz="4000" b="1" dirty="0" smtClean="0"/>
              <a:t>(UKDS: </a:t>
            </a:r>
            <a:r>
              <a:rPr lang="en-GB" sz="4000" b="1" dirty="0" smtClean="0">
                <a:hlinkClick r:id="rId2"/>
              </a:rPr>
              <a:t>SN 7237</a:t>
            </a:r>
            <a:r>
              <a:rPr lang="en-GB" sz="4000" b="1" dirty="0" smtClean="0"/>
              <a:t>)</a:t>
            </a:r>
            <a:endParaRPr lang="en-GB" sz="40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04864"/>
            <a:ext cx="8229600" cy="1143000"/>
          </a:xfrm>
        </p:spPr>
        <p:txBody>
          <a:bodyPr/>
          <a:lstStyle/>
          <a:p>
            <a:r>
              <a:rPr lang="en-GB" b="1" dirty="0" smtClean="0"/>
              <a:t>[Live link in here?]</a:t>
            </a:r>
            <a:endParaRPr lang="en-GB"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78362"/>
          </a:xfrm>
        </p:spPr>
        <p:txBody>
          <a:bodyPr>
            <a:normAutofit/>
          </a:bodyPr>
          <a:lstStyle/>
          <a:p>
            <a:pPr algn="l"/>
            <a:r>
              <a:rPr lang="en-GB" dirty="0" smtClean="0"/>
              <a:t/>
            </a:r>
            <a:br>
              <a:rPr lang="en-GB" dirty="0" smtClean="0"/>
            </a:br>
            <a:r>
              <a:rPr lang="en-GB" dirty="0" smtClean="0"/>
              <a:t> </a:t>
            </a:r>
            <a:r>
              <a:rPr lang="en-GB" b="1" dirty="0" smtClean="0">
                <a:solidFill>
                  <a:srgbClr val="FF0000"/>
                </a:solidFill>
              </a:rPr>
              <a:t>British Social Attitudes 2011 </a:t>
            </a:r>
            <a:r>
              <a:rPr lang="en-GB" b="1" dirty="0" smtClean="0"/>
              <a:t/>
            </a:r>
            <a:br>
              <a:rPr lang="en-GB" b="1" dirty="0" smtClean="0"/>
            </a:br>
            <a:r>
              <a:rPr lang="en-GB" b="1" dirty="0" smtClean="0"/>
              <a:t/>
            </a:r>
            <a:br>
              <a:rPr lang="en-GB" b="1" dirty="0" smtClean="0"/>
            </a:br>
            <a:r>
              <a:rPr lang="en-GB" b="1" i="1" dirty="0" smtClean="0"/>
              <a:t>User Guide </a:t>
            </a:r>
            <a:br>
              <a:rPr lang="en-GB" b="1" i="1" dirty="0" smtClean="0"/>
            </a:br>
            <a:r>
              <a:rPr lang="en-GB" b="1" i="1" dirty="0" smtClean="0"/>
              <a:t/>
            </a:r>
            <a:br>
              <a:rPr lang="en-GB" b="1" i="1" dirty="0" smtClean="0"/>
            </a:br>
            <a:r>
              <a:rPr lang="en-GB" dirty="0" smtClean="0"/>
              <a:t>Author: Roger Stafford</a:t>
            </a:r>
            <a:endParaRPr lang="en-GB" dirty="0"/>
          </a:p>
        </p:txBody>
      </p:sp>
      <p:sp>
        <p:nvSpPr>
          <p:cNvPr id="3" name="TextBox 2"/>
          <p:cNvSpPr txBox="1"/>
          <p:nvPr/>
        </p:nvSpPr>
        <p:spPr>
          <a:xfrm>
            <a:off x="2133600" y="5715000"/>
            <a:ext cx="6155468" cy="523220"/>
          </a:xfrm>
          <a:prstGeom prst="rect">
            <a:avLst/>
          </a:prstGeom>
          <a:noFill/>
        </p:spPr>
        <p:txBody>
          <a:bodyPr wrap="none" rtlCol="0">
            <a:spAutoFit/>
          </a:bodyPr>
          <a:lstStyle/>
          <a:p>
            <a:r>
              <a:rPr lang="en-GB" sz="2800" dirty="0" smtClean="0"/>
              <a:t>This is a well-designed interactive </a:t>
            </a:r>
            <a:r>
              <a:rPr lang="en-GB" sz="2800" dirty="0" err="1" smtClean="0"/>
              <a:t>pdf</a:t>
            </a:r>
            <a:r>
              <a:rPr lang="en-GB" sz="2800" dirty="0" smtClean="0"/>
              <a:t> file</a:t>
            </a:r>
            <a:endParaRPr lang="en-GB"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3300"/>
                </a:solidFill>
              </a:rPr>
              <a:t>2011</a:t>
            </a:r>
            <a:endParaRPr lang="en-GB" b="1" dirty="0">
              <a:solidFill>
                <a:srgbClr val="FF3300"/>
              </a:solidFill>
            </a:endParaRPr>
          </a:p>
        </p:txBody>
      </p:sp>
      <p:sp>
        <p:nvSpPr>
          <p:cNvPr id="3" name="Rectangle 2"/>
          <p:cNvSpPr/>
          <p:nvPr/>
        </p:nvSpPr>
        <p:spPr>
          <a:xfrm>
            <a:off x="827584" y="3284984"/>
            <a:ext cx="7315200" cy="3108543"/>
          </a:xfrm>
          <a:prstGeom prst="rect">
            <a:avLst/>
          </a:prstGeom>
        </p:spPr>
        <p:txBody>
          <a:bodyPr wrap="square">
            <a:spAutoFit/>
          </a:bodyPr>
          <a:lstStyle/>
          <a:p>
            <a:r>
              <a:rPr lang="en-GB" sz="2800" b="1" dirty="0" smtClean="0">
                <a:solidFill>
                  <a:srgbClr val="FF0000"/>
                </a:solidFill>
              </a:rPr>
              <a:t>Q357</a:t>
            </a:r>
            <a:r>
              <a:rPr lang="en-GB" sz="2800" dirty="0" smtClean="0"/>
              <a:t> [</a:t>
            </a:r>
            <a:r>
              <a:rPr lang="en-GB" sz="2800" b="1" dirty="0" err="1" smtClean="0">
                <a:solidFill>
                  <a:srgbClr val="0000FF"/>
                </a:solidFill>
              </a:rPr>
              <a:t>NHSSat</a:t>
            </a:r>
            <a:r>
              <a:rPr lang="en-GB" sz="2800" dirty="0" smtClean="0"/>
              <a:t>] *</a:t>
            </a:r>
          </a:p>
          <a:p>
            <a:r>
              <a:rPr lang="en-GB" sz="2800" dirty="0" smtClean="0"/>
              <a:t>CARD D1</a:t>
            </a:r>
          </a:p>
          <a:p>
            <a:endParaRPr lang="en-GB" sz="2800" dirty="0" smtClean="0"/>
          </a:p>
          <a:p>
            <a:r>
              <a:rPr lang="en-GB" sz="2800" dirty="0" smtClean="0"/>
              <a:t>All in all, how satisfied or dissatisfied would you say you are with the way in which the National Health Service runs nowadays?</a:t>
            </a:r>
          </a:p>
          <a:p>
            <a:endParaRPr lang="en-GB" sz="2800" dirty="0" smtClean="0"/>
          </a:p>
        </p:txBody>
      </p:sp>
      <p:sp>
        <p:nvSpPr>
          <p:cNvPr id="4" name="TextBox 3"/>
          <p:cNvSpPr txBox="1"/>
          <p:nvPr/>
        </p:nvSpPr>
        <p:spPr>
          <a:xfrm>
            <a:off x="827584" y="1340768"/>
            <a:ext cx="7848872" cy="1754326"/>
          </a:xfrm>
          <a:prstGeom prst="rect">
            <a:avLst/>
          </a:prstGeom>
          <a:noFill/>
        </p:spPr>
        <p:txBody>
          <a:bodyPr wrap="square" rtlCol="0">
            <a:spAutoFit/>
          </a:bodyPr>
          <a:lstStyle/>
          <a:p>
            <a:r>
              <a:rPr lang="en-GB" sz="2800" dirty="0" smtClean="0"/>
              <a:t>There is no printed questionnaire, only the CAPI file, but at least the question number and variable name are displayed.</a:t>
            </a:r>
          </a:p>
          <a:p>
            <a:r>
              <a:rPr lang="en-GB" sz="2400" i="1" dirty="0" smtClean="0"/>
              <a:t>(My colour highlights: </a:t>
            </a:r>
            <a:r>
              <a:rPr lang="en-GB" sz="2400" b="1" i="1" dirty="0" smtClean="0">
                <a:solidFill>
                  <a:srgbClr val="FF0000"/>
                </a:solidFill>
              </a:rPr>
              <a:t>Question</a:t>
            </a:r>
            <a:r>
              <a:rPr lang="en-GB" sz="2400" i="1" dirty="0" smtClean="0"/>
              <a:t> [</a:t>
            </a:r>
            <a:r>
              <a:rPr lang="en-GB" sz="2400" b="1" i="1" dirty="0" smtClean="0">
                <a:solidFill>
                  <a:srgbClr val="0000FF"/>
                </a:solidFill>
              </a:rPr>
              <a:t>Variable name</a:t>
            </a:r>
            <a:r>
              <a:rPr lang="en-GB" sz="2400" i="1" dirty="0" smtClean="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4000" b="1" dirty="0" smtClean="0"/>
              <a:t>British Social Attitudes 2011</a:t>
            </a:r>
            <a:r>
              <a:rPr lang="en-GB" dirty="0" smtClean="0"/>
              <a:t/>
            </a:r>
            <a:br>
              <a:rPr lang="en-GB" dirty="0" smtClean="0"/>
            </a:br>
            <a:r>
              <a:rPr lang="en-GB" sz="2700" dirty="0" smtClean="0"/>
              <a:t>Extract from distributed SPSS file </a:t>
            </a:r>
            <a:r>
              <a:rPr lang="en-GB" sz="2700" b="1" dirty="0" smtClean="0">
                <a:solidFill>
                  <a:srgbClr val="FF0000"/>
                </a:solidFill>
              </a:rPr>
              <a:t>bsa11.sav</a:t>
            </a:r>
            <a:endParaRPr lang="en-GB" sz="2700" b="1" dirty="0">
              <a:solidFill>
                <a:srgbClr val="FF0000"/>
              </a:solidFill>
            </a:endParaRPr>
          </a:p>
        </p:txBody>
      </p:sp>
      <p:pic>
        <p:nvPicPr>
          <p:cNvPr id="7" name="Content Placeholder 6"/>
          <p:cNvPicPr>
            <a:picLocks noGrp="1"/>
          </p:cNvPicPr>
          <p:nvPr>
            <p:ph idx="1"/>
          </p:nvPr>
        </p:nvPicPr>
        <p:blipFill>
          <a:blip r:embed="rId3" cstate="print"/>
          <a:srcRect/>
          <a:stretch>
            <a:fillRect/>
          </a:stretch>
        </p:blipFill>
        <p:spPr bwMode="auto">
          <a:xfrm>
            <a:off x="457200" y="1863251"/>
            <a:ext cx="8229600" cy="39998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sz="2800" b="1" dirty="0" smtClean="0">
                <a:solidFill>
                  <a:srgbClr val="C00000"/>
                </a:solidFill>
              </a:rPr>
              <a:t>Drag column separator to widen </a:t>
            </a:r>
            <a:r>
              <a:rPr lang="en-GB" sz="3600" b="1" dirty="0" smtClean="0">
                <a:solidFill>
                  <a:srgbClr val="008000"/>
                </a:solidFill>
              </a:rPr>
              <a:t>Label</a:t>
            </a:r>
            <a:r>
              <a:rPr lang="en-GB" sz="3600" dirty="0" smtClean="0">
                <a:solidFill>
                  <a:srgbClr val="C00000"/>
                </a:solidFill>
              </a:rPr>
              <a:t> </a:t>
            </a:r>
            <a:r>
              <a:rPr lang="en-GB" sz="2800" b="1" dirty="0" smtClean="0">
                <a:solidFill>
                  <a:srgbClr val="C00000"/>
                </a:solidFill>
              </a:rPr>
              <a:t>column</a:t>
            </a:r>
            <a:endParaRPr lang="en-GB" sz="2800" b="1" dirty="0">
              <a:solidFill>
                <a:srgbClr val="C00000"/>
              </a:solidFill>
            </a:endParaRPr>
          </a:p>
        </p:txBody>
      </p:sp>
      <p:pic>
        <p:nvPicPr>
          <p:cNvPr id="5" name="Content Placeholder 4"/>
          <p:cNvPicPr>
            <a:picLocks noGrp="1"/>
          </p:cNvPicPr>
          <p:nvPr>
            <p:ph idx="1"/>
          </p:nvPr>
        </p:nvPicPr>
        <p:blipFill>
          <a:blip r:embed="rId3" cstate="print"/>
          <a:srcRect/>
          <a:stretch>
            <a:fillRect/>
          </a:stretch>
        </p:blipFill>
        <p:spPr bwMode="auto">
          <a:xfrm>
            <a:off x="1066800" y="990600"/>
            <a:ext cx="7620000" cy="3962400"/>
          </a:xfrm>
          <a:prstGeom prst="rect">
            <a:avLst/>
          </a:prstGeom>
          <a:noFill/>
          <a:ln w="9525">
            <a:noFill/>
            <a:miter lim="800000"/>
            <a:headEnd/>
            <a:tailEnd/>
          </a:ln>
        </p:spPr>
      </p:pic>
      <p:pic>
        <p:nvPicPr>
          <p:cNvPr id="16386" name="Picture 2"/>
          <p:cNvPicPr>
            <a:picLocks noChangeAspect="1" noChangeArrowheads="1"/>
          </p:cNvPicPr>
          <p:nvPr/>
        </p:nvPicPr>
        <p:blipFill>
          <a:blip r:embed="rId4" cstate="print"/>
          <a:srcRect/>
          <a:stretch>
            <a:fillRect/>
          </a:stretch>
        </p:blipFill>
        <p:spPr bwMode="auto">
          <a:xfrm>
            <a:off x="533400" y="5638800"/>
            <a:ext cx="8115300" cy="742950"/>
          </a:xfrm>
          <a:prstGeom prst="rect">
            <a:avLst/>
          </a:prstGeom>
          <a:noFill/>
          <a:ln w="9525">
            <a:noFill/>
            <a:miter lim="800000"/>
            <a:headEnd/>
            <a:tailEnd/>
          </a:ln>
        </p:spPr>
      </p:pic>
      <p:sp>
        <p:nvSpPr>
          <p:cNvPr id="6" name="TextBox 5"/>
          <p:cNvSpPr txBox="1"/>
          <p:nvPr/>
        </p:nvSpPr>
        <p:spPr>
          <a:xfrm>
            <a:off x="457200" y="5105401"/>
            <a:ext cx="4495800" cy="830997"/>
          </a:xfrm>
          <a:prstGeom prst="rect">
            <a:avLst/>
          </a:prstGeom>
          <a:noFill/>
        </p:spPr>
        <p:txBody>
          <a:bodyPr wrap="square" rtlCol="0">
            <a:spAutoFit/>
          </a:bodyPr>
          <a:lstStyle/>
          <a:p>
            <a:r>
              <a:rPr lang="en-GB" sz="2400" b="1" dirty="0" smtClean="0">
                <a:solidFill>
                  <a:srgbClr val="C00000"/>
                </a:solidFill>
              </a:rPr>
              <a:t>Scroll down to find longest label</a:t>
            </a:r>
          </a:p>
          <a:p>
            <a:endParaRPr lang="en-GB"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685800"/>
            <a:ext cx="7315200" cy="5755422"/>
          </a:xfrm>
          <a:prstGeom prst="rect">
            <a:avLst/>
          </a:prstGeom>
        </p:spPr>
        <p:txBody>
          <a:bodyPr wrap="square">
            <a:spAutoFit/>
          </a:bodyPr>
          <a:lstStyle/>
          <a:p>
            <a:r>
              <a:rPr lang="en-GB" sz="2800" b="1" dirty="0" smtClean="0">
                <a:solidFill>
                  <a:srgbClr val="C00000"/>
                </a:solidFill>
              </a:rPr>
              <a:t>Mnemonic variable names</a:t>
            </a:r>
          </a:p>
          <a:p>
            <a:endParaRPr lang="en-GB" sz="2800" b="1" dirty="0" smtClean="0">
              <a:solidFill>
                <a:srgbClr val="C00000"/>
              </a:solidFill>
            </a:endParaRPr>
          </a:p>
          <a:p>
            <a:endParaRPr lang="en-GB" sz="2800" b="1" dirty="0" smtClean="0">
              <a:solidFill>
                <a:srgbClr val="C00000"/>
              </a:solidFill>
            </a:endParaRPr>
          </a:p>
          <a:p>
            <a:endParaRPr lang="en-GB" sz="2800" b="1" dirty="0" smtClean="0">
              <a:solidFill>
                <a:srgbClr val="C00000"/>
              </a:solidFill>
            </a:endParaRPr>
          </a:p>
          <a:p>
            <a:endParaRPr lang="en-GB" sz="2800" b="1" dirty="0" smtClean="0">
              <a:solidFill>
                <a:srgbClr val="C00000"/>
              </a:solidFill>
            </a:endParaRPr>
          </a:p>
          <a:p>
            <a:endParaRPr lang="en-GB" sz="2800" b="1" dirty="0" smtClean="0">
              <a:solidFill>
                <a:srgbClr val="C00000"/>
              </a:solidFill>
            </a:endParaRPr>
          </a:p>
          <a:p>
            <a:r>
              <a:rPr lang="en-GB" sz="2800" b="1" dirty="0" smtClean="0">
                <a:solidFill>
                  <a:srgbClr val="C00000"/>
                </a:solidFill>
              </a:rPr>
              <a:t>Question numbers all at the end</a:t>
            </a:r>
          </a:p>
          <a:p>
            <a:r>
              <a:rPr lang="en-GB" sz="2800" b="1" dirty="0" smtClean="0">
                <a:solidFill>
                  <a:srgbClr val="C00000"/>
                </a:solidFill>
              </a:rPr>
              <a:t>  	</a:t>
            </a:r>
            <a:r>
              <a:rPr lang="en-GB" sz="2400" b="1" dirty="0" smtClean="0">
                <a:solidFill>
                  <a:schemeClr val="tx2"/>
                </a:solidFill>
              </a:rPr>
              <a:t>(and some labels start with </a:t>
            </a:r>
            <a:r>
              <a:rPr lang="en-GB" sz="2400" b="1" dirty="0" smtClean="0">
                <a:solidFill>
                  <a:srgbClr val="C00000"/>
                </a:solidFill>
              </a:rPr>
              <a:t>lower case </a:t>
            </a:r>
            <a:r>
              <a:rPr lang="en-GB" sz="2400" b="1" dirty="0" smtClean="0">
                <a:solidFill>
                  <a:schemeClr val="tx2"/>
                </a:solidFill>
              </a:rPr>
              <a:t>letters)</a:t>
            </a:r>
          </a:p>
          <a:p>
            <a:endParaRPr lang="en-GB" sz="2400" b="1" dirty="0" smtClean="0">
              <a:solidFill>
                <a:schemeClr val="tx2"/>
              </a:solidFill>
            </a:endParaRPr>
          </a:p>
          <a:p>
            <a:endParaRPr lang="en-GB" sz="2400" b="1" dirty="0" smtClean="0">
              <a:solidFill>
                <a:schemeClr val="tx2"/>
              </a:solidFill>
            </a:endParaRPr>
          </a:p>
          <a:p>
            <a:endParaRPr lang="en-GB" sz="2400" b="1" dirty="0" smtClean="0">
              <a:solidFill>
                <a:schemeClr val="tx2"/>
              </a:solidFill>
            </a:endParaRPr>
          </a:p>
          <a:p>
            <a:endParaRPr lang="en-GB" sz="2400" b="1" dirty="0" smtClean="0">
              <a:solidFill>
                <a:schemeClr val="tx2"/>
              </a:solidFill>
            </a:endParaRPr>
          </a:p>
          <a:p>
            <a:endParaRPr lang="en-GB" sz="2400" b="1" dirty="0" smtClean="0">
              <a:solidFill>
                <a:schemeClr val="tx2"/>
              </a:solidFill>
            </a:endParaRPr>
          </a:p>
          <a:p>
            <a:r>
              <a:rPr lang="en-GB" sz="2400" b="1" dirty="0" smtClean="0">
                <a:solidFill>
                  <a:schemeClr val="tx2"/>
                </a:solidFill>
              </a:rPr>
              <a:t>This causes problems when using dialog boxes</a:t>
            </a:r>
            <a:endParaRPr lang="en-GB" sz="2400" b="1" dirty="0">
              <a:solidFill>
                <a:schemeClr val="tx2"/>
              </a:solidFill>
            </a:endParaRPr>
          </a:p>
        </p:txBody>
      </p:sp>
      <p:pic>
        <p:nvPicPr>
          <p:cNvPr id="15364" name="Picture 4"/>
          <p:cNvPicPr>
            <a:picLocks noChangeAspect="1" noChangeArrowheads="1"/>
          </p:cNvPicPr>
          <p:nvPr/>
        </p:nvPicPr>
        <p:blipFill>
          <a:blip r:embed="rId2" cstate="print"/>
          <a:srcRect/>
          <a:stretch>
            <a:fillRect/>
          </a:stretch>
        </p:blipFill>
        <p:spPr bwMode="auto">
          <a:xfrm>
            <a:off x="762000" y="1219200"/>
            <a:ext cx="2590800" cy="1907512"/>
          </a:xfrm>
          <a:prstGeom prst="rect">
            <a:avLst/>
          </a:prstGeom>
          <a:noFill/>
          <a:ln w="9525">
            <a:noFill/>
            <a:miter lim="800000"/>
            <a:headEnd/>
            <a:tailEnd/>
          </a:ln>
        </p:spPr>
      </p:pic>
      <p:pic>
        <p:nvPicPr>
          <p:cNvPr id="15365" name="Picture 5"/>
          <p:cNvPicPr>
            <a:picLocks noChangeAspect="1" noChangeArrowheads="1"/>
          </p:cNvPicPr>
          <p:nvPr/>
        </p:nvPicPr>
        <p:blipFill>
          <a:blip r:embed="rId3" cstate="print"/>
          <a:srcRect/>
          <a:stretch>
            <a:fillRect/>
          </a:stretch>
        </p:blipFill>
        <p:spPr bwMode="auto">
          <a:xfrm>
            <a:off x="457200" y="4343400"/>
            <a:ext cx="8191500" cy="12763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533400" y="685800"/>
            <a:ext cx="4866821" cy="352425"/>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609600" y="1143000"/>
            <a:ext cx="1752599" cy="2103899"/>
          </a:xfrm>
          <a:prstGeom prst="rect">
            <a:avLst/>
          </a:prstGeom>
          <a:noFill/>
          <a:ln w="9525">
            <a:noFill/>
            <a:miter lim="800000"/>
            <a:headEnd/>
            <a:tailEnd/>
          </a:ln>
        </p:spPr>
      </p:pic>
      <p:pic>
        <p:nvPicPr>
          <p:cNvPr id="17412" name="Picture 4"/>
          <p:cNvPicPr>
            <a:picLocks noChangeAspect="1" noChangeArrowheads="1"/>
          </p:cNvPicPr>
          <p:nvPr/>
        </p:nvPicPr>
        <p:blipFill>
          <a:blip r:embed="rId4" cstate="print"/>
          <a:srcRect/>
          <a:stretch>
            <a:fillRect/>
          </a:stretch>
        </p:blipFill>
        <p:spPr bwMode="auto">
          <a:xfrm>
            <a:off x="609600" y="3505200"/>
            <a:ext cx="7543800" cy="3103900"/>
          </a:xfrm>
          <a:prstGeom prst="rect">
            <a:avLst/>
          </a:prstGeom>
          <a:noFill/>
          <a:ln w="9525">
            <a:noFill/>
            <a:miter lim="800000"/>
            <a:headEnd/>
            <a:tailEnd/>
          </a:ln>
        </p:spPr>
      </p:pic>
      <p:sp>
        <p:nvSpPr>
          <p:cNvPr id="6" name="TextBox 5"/>
          <p:cNvSpPr txBox="1"/>
          <p:nvPr/>
        </p:nvSpPr>
        <p:spPr>
          <a:xfrm>
            <a:off x="2971800" y="1828800"/>
            <a:ext cx="5791200" cy="1200329"/>
          </a:xfrm>
          <a:prstGeom prst="rect">
            <a:avLst/>
          </a:prstGeom>
          <a:noFill/>
        </p:spPr>
        <p:txBody>
          <a:bodyPr wrap="square" rtlCol="0">
            <a:spAutoFit/>
          </a:bodyPr>
          <a:lstStyle/>
          <a:p>
            <a:r>
              <a:rPr lang="en-GB" sz="2400" b="1" dirty="0" smtClean="0"/>
              <a:t>The question numbers are right at the end of the labels and you can’t see them without stretching the window</a:t>
            </a:r>
            <a:endParaRPr lang="en-GB" sz="2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380999" y="533400"/>
            <a:ext cx="2383971" cy="457200"/>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2514600" y="1295401"/>
            <a:ext cx="1449077" cy="1752600"/>
          </a:xfrm>
          <a:prstGeom prst="rect">
            <a:avLst/>
          </a:prstGeom>
          <a:noFill/>
          <a:ln w="9525">
            <a:noFill/>
            <a:miter lim="800000"/>
            <a:headEnd/>
            <a:tailEnd/>
          </a:ln>
        </p:spPr>
      </p:pic>
      <p:pic>
        <p:nvPicPr>
          <p:cNvPr id="18436" name="Picture 4"/>
          <p:cNvPicPr>
            <a:picLocks noChangeAspect="1" noChangeArrowheads="1"/>
          </p:cNvPicPr>
          <p:nvPr/>
        </p:nvPicPr>
        <p:blipFill>
          <a:blip r:embed="rId4" cstate="print"/>
          <a:srcRect/>
          <a:stretch>
            <a:fillRect/>
          </a:stretch>
        </p:blipFill>
        <p:spPr bwMode="auto">
          <a:xfrm>
            <a:off x="533400" y="1295400"/>
            <a:ext cx="1447800" cy="1725461"/>
          </a:xfrm>
          <a:prstGeom prst="rect">
            <a:avLst/>
          </a:prstGeom>
          <a:noFill/>
          <a:ln w="9525">
            <a:noFill/>
            <a:miter lim="800000"/>
            <a:headEnd/>
            <a:tailEnd/>
          </a:ln>
        </p:spPr>
      </p:pic>
      <p:pic>
        <p:nvPicPr>
          <p:cNvPr id="18437" name="Picture 5"/>
          <p:cNvPicPr>
            <a:picLocks noChangeAspect="1" noChangeArrowheads="1"/>
          </p:cNvPicPr>
          <p:nvPr/>
        </p:nvPicPr>
        <p:blipFill>
          <a:blip r:embed="rId5" cstate="print"/>
          <a:srcRect/>
          <a:stretch>
            <a:fillRect/>
          </a:stretch>
        </p:blipFill>
        <p:spPr bwMode="auto">
          <a:xfrm>
            <a:off x="762000" y="3200400"/>
            <a:ext cx="2709651" cy="3252788"/>
          </a:xfrm>
          <a:prstGeom prst="rect">
            <a:avLst/>
          </a:prstGeom>
          <a:noFill/>
          <a:ln w="9525">
            <a:noFill/>
            <a:miter lim="800000"/>
            <a:headEnd/>
            <a:tailEnd/>
          </a:ln>
        </p:spPr>
      </p:pic>
      <p:pic>
        <p:nvPicPr>
          <p:cNvPr id="18438" name="Picture 6"/>
          <p:cNvPicPr>
            <a:picLocks noChangeAspect="1" noChangeArrowheads="1"/>
          </p:cNvPicPr>
          <p:nvPr/>
        </p:nvPicPr>
        <p:blipFill>
          <a:blip r:embed="rId6" cstate="print"/>
          <a:srcRect/>
          <a:stretch>
            <a:fillRect/>
          </a:stretch>
        </p:blipFill>
        <p:spPr bwMode="auto">
          <a:xfrm>
            <a:off x="4724400" y="3215674"/>
            <a:ext cx="2667000" cy="3201588"/>
          </a:xfrm>
          <a:prstGeom prst="rect">
            <a:avLst/>
          </a:prstGeom>
          <a:noFill/>
          <a:ln w="9525">
            <a:noFill/>
            <a:miter lim="800000"/>
            <a:headEnd/>
            <a:tailEnd/>
          </a:ln>
        </p:spPr>
      </p:pic>
      <p:sp>
        <p:nvSpPr>
          <p:cNvPr id="7" name="TextBox 6"/>
          <p:cNvSpPr txBox="1"/>
          <p:nvPr/>
        </p:nvSpPr>
        <p:spPr>
          <a:xfrm>
            <a:off x="4191000" y="1371600"/>
            <a:ext cx="4799867" cy="1569660"/>
          </a:xfrm>
          <a:prstGeom prst="rect">
            <a:avLst/>
          </a:prstGeom>
          <a:noFill/>
        </p:spPr>
        <p:txBody>
          <a:bodyPr wrap="square" rtlCol="0">
            <a:spAutoFit/>
          </a:bodyPr>
          <a:lstStyle/>
          <a:p>
            <a:r>
              <a:rPr lang="en-GB" sz="2400" dirty="0" smtClean="0"/>
              <a:t>Change </a:t>
            </a:r>
            <a:r>
              <a:rPr lang="en-GB" sz="2400" b="1" dirty="0" smtClean="0">
                <a:solidFill>
                  <a:srgbClr val="C00000"/>
                </a:solidFill>
              </a:rPr>
              <a:t>Labels</a:t>
            </a:r>
            <a:r>
              <a:rPr lang="en-GB" sz="2400" dirty="0" smtClean="0"/>
              <a:t> to </a:t>
            </a:r>
            <a:r>
              <a:rPr lang="en-GB" sz="2400" b="1" dirty="0" smtClean="0">
                <a:solidFill>
                  <a:srgbClr val="C00000"/>
                </a:solidFill>
              </a:rPr>
              <a:t>Names</a:t>
            </a:r>
            <a:r>
              <a:rPr lang="en-GB" sz="2400" dirty="0" smtClean="0"/>
              <a:t>, but it takes </a:t>
            </a:r>
          </a:p>
          <a:p>
            <a:r>
              <a:rPr lang="en-GB" sz="2400" dirty="0" smtClean="0"/>
              <a:t> forever scrolling up and down to find the variables you want (even if you know what they are called!)</a:t>
            </a:r>
            <a:endParaRPr lang="en-GB"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14400"/>
            <a:ext cx="8215064" cy="2554545"/>
          </a:xfrm>
          <a:prstGeom prst="rect">
            <a:avLst/>
          </a:prstGeom>
          <a:noFill/>
        </p:spPr>
        <p:txBody>
          <a:bodyPr wrap="square" rtlCol="0">
            <a:spAutoFit/>
          </a:bodyPr>
          <a:lstStyle/>
          <a:p>
            <a:r>
              <a:rPr lang="en-GB" sz="3200" dirty="0" smtClean="0"/>
              <a:t>It would be much easier if the question numbers were moved to the beginning of the variable labels.  This would be trivial for a few variables</a:t>
            </a:r>
            <a:r>
              <a:rPr lang="en-GB" sz="3200" dirty="0" smtClean="0"/>
              <a:t>,</a:t>
            </a:r>
          </a:p>
          <a:p>
            <a:endParaRPr lang="en-GB" sz="3200" dirty="0" smtClean="0"/>
          </a:p>
          <a:p>
            <a:r>
              <a:rPr lang="en-GB" sz="3200" dirty="0" smtClean="0"/>
              <a:t>but </a:t>
            </a:r>
            <a:r>
              <a:rPr lang="en-GB" sz="3200" dirty="0" smtClean="0"/>
              <a:t>. . </a:t>
            </a:r>
            <a:endParaRPr lang="en-GB" sz="3200" dirty="0"/>
          </a:p>
        </p:txBody>
      </p:sp>
      <p:sp>
        <p:nvSpPr>
          <p:cNvPr id="3" name="TextBox 2"/>
          <p:cNvSpPr txBox="1"/>
          <p:nvPr/>
        </p:nvSpPr>
        <p:spPr>
          <a:xfrm>
            <a:off x="1295400" y="3429000"/>
            <a:ext cx="5765233" cy="646331"/>
          </a:xfrm>
          <a:prstGeom prst="rect">
            <a:avLst/>
          </a:prstGeom>
          <a:noFill/>
        </p:spPr>
        <p:txBody>
          <a:bodyPr wrap="none" rtlCol="0">
            <a:spAutoFit/>
          </a:bodyPr>
          <a:lstStyle/>
          <a:p>
            <a:r>
              <a:rPr lang="en-GB" sz="3600" b="1" dirty="0" smtClean="0"/>
              <a:t>. . . there are </a:t>
            </a:r>
            <a:r>
              <a:rPr lang="en-GB" sz="3600" b="1" dirty="0" smtClean="0">
                <a:solidFill>
                  <a:srgbClr val="FF0000"/>
                </a:solidFill>
              </a:rPr>
              <a:t>854 </a:t>
            </a:r>
            <a:r>
              <a:rPr lang="en-GB" sz="3600" b="1" dirty="0" smtClean="0"/>
              <a:t>variables ! !</a:t>
            </a:r>
            <a:endParaRPr lang="en-GB" sz="3600" b="1" dirty="0"/>
          </a:p>
        </p:txBody>
      </p:sp>
      <p:sp>
        <p:nvSpPr>
          <p:cNvPr id="4" name="TextBox 3"/>
          <p:cNvSpPr txBox="1"/>
          <p:nvPr/>
        </p:nvSpPr>
        <p:spPr>
          <a:xfrm>
            <a:off x="533400" y="4495800"/>
            <a:ext cx="7467600" cy="1077218"/>
          </a:xfrm>
          <a:prstGeom prst="rect">
            <a:avLst/>
          </a:prstGeom>
          <a:noFill/>
        </p:spPr>
        <p:txBody>
          <a:bodyPr wrap="square" rtlCol="0">
            <a:spAutoFit/>
          </a:bodyPr>
          <a:lstStyle/>
          <a:p>
            <a:r>
              <a:rPr lang="en-GB" sz="3200" dirty="0" smtClean="0"/>
              <a:t>In answer to a request to the SPSS list for help (</a:t>
            </a:r>
            <a:r>
              <a:rPr lang="en-GB" sz="3200" dirty="0" smtClean="0">
                <a:hlinkClick r:id="rId2"/>
              </a:rPr>
              <a:t>SPSSX-L@LISTSERV.UGA.EDU</a:t>
            </a:r>
            <a:r>
              <a:rPr lang="en-GB" sz="3200" dirty="0" smtClean="0"/>
              <a:t>) </a:t>
            </a:r>
            <a:endParaRPr lang="en-GB"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2339752" y="620688"/>
            <a:ext cx="4115235" cy="4942418"/>
          </a:xfrm>
          <a:prstGeom prst="rect">
            <a:avLst/>
          </a:prstGeom>
          <a:noFill/>
          <a:ln w="9525">
            <a:noFill/>
            <a:miter lim="800000"/>
            <a:headEnd/>
            <a:tailEnd/>
          </a:ln>
        </p:spPr>
      </p:pic>
      <p:sp>
        <p:nvSpPr>
          <p:cNvPr id="6" name="TextBox 5"/>
          <p:cNvSpPr txBox="1"/>
          <p:nvPr/>
        </p:nvSpPr>
        <p:spPr>
          <a:xfrm>
            <a:off x="2309487" y="5877272"/>
            <a:ext cx="3941272" cy="523220"/>
          </a:xfrm>
          <a:prstGeom prst="rect">
            <a:avLst/>
          </a:prstGeom>
          <a:noFill/>
        </p:spPr>
        <p:txBody>
          <a:bodyPr wrap="none" rtlCol="0">
            <a:spAutoFit/>
          </a:bodyPr>
          <a:lstStyle/>
          <a:p>
            <a:pPr algn="ctr"/>
            <a:r>
              <a:rPr lang="en-GB" sz="2800" b="1" dirty="0" smtClean="0"/>
              <a:t>Roger </a:t>
            </a:r>
            <a:r>
              <a:rPr lang="en-GB" sz="2800" b="1" dirty="0" err="1" smtClean="0"/>
              <a:t>Jowell</a:t>
            </a:r>
            <a:r>
              <a:rPr lang="en-GB" sz="2800" b="1" dirty="0" smtClean="0"/>
              <a:t> (1942-2011)</a:t>
            </a:r>
            <a:endParaRPr lang="en-GB" sz="28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9" name="Picture 3" descr="http://superman.ws/FanArt/supes.JPG"/>
          <p:cNvPicPr>
            <a:picLocks noChangeAspect="1" noChangeArrowheads="1"/>
          </p:cNvPicPr>
          <p:nvPr/>
        </p:nvPicPr>
        <p:blipFill>
          <a:blip r:embed="rId2" cstate="print"/>
          <a:srcRect/>
          <a:stretch>
            <a:fillRect/>
          </a:stretch>
        </p:blipFill>
        <p:spPr bwMode="auto">
          <a:xfrm>
            <a:off x="4211961" y="332656"/>
            <a:ext cx="3399268" cy="4392488"/>
          </a:xfrm>
          <a:prstGeom prst="rect">
            <a:avLst/>
          </a:prstGeom>
          <a:noFill/>
        </p:spPr>
      </p:pic>
      <p:sp>
        <p:nvSpPr>
          <p:cNvPr id="3" name="Rectangle 2"/>
          <p:cNvSpPr/>
          <p:nvPr/>
        </p:nvSpPr>
        <p:spPr>
          <a:xfrm>
            <a:off x="395536" y="548680"/>
            <a:ext cx="3024336" cy="1446550"/>
          </a:xfrm>
          <a:prstGeom prst="rect">
            <a:avLst/>
          </a:prstGeom>
        </p:spPr>
        <p:txBody>
          <a:bodyPr wrap="square">
            <a:spAutoFit/>
          </a:bodyPr>
          <a:lstStyle/>
          <a:p>
            <a:r>
              <a:rPr lang="en-GB" sz="4400" b="1" dirty="0" smtClean="0"/>
              <a:t>Enter Superman</a:t>
            </a:r>
            <a:endParaRPr lang="en-GB" sz="4400" b="1" dirty="0"/>
          </a:p>
        </p:txBody>
      </p:sp>
      <p:sp>
        <p:nvSpPr>
          <p:cNvPr id="4" name="TextBox 3"/>
          <p:cNvSpPr txBox="1"/>
          <p:nvPr/>
        </p:nvSpPr>
        <p:spPr>
          <a:xfrm>
            <a:off x="467544" y="5013176"/>
            <a:ext cx="7704856" cy="1569660"/>
          </a:xfrm>
          <a:prstGeom prst="rect">
            <a:avLst/>
          </a:prstGeom>
          <a:noFill/>
        </p:spPr>
        <p:txBody>
          <a:bodyPr wrap="square" rtlCol="0">
            <a:spAutoFit/>
          </a:bodyPr>
          <a:lstStyle/>
          <a:p>
            <a:r>
              <a:rPr lang="en-GB" sz="2400" dirty="0" err="1" smtClean="0"/>
              <a:t>a.k.a</a:t>
            </a:r>
            <a:r>
              <a:rPr lang="en-GB" sz="2400" dirty="0" smtClean="0"/>
              <a:t> </a:t>
            </a:r>
            <a:r>
              <a:rPr lang="en-GB" sz="2400" b="1" dirty="0" smtClean="0"/>
              <a:t>Jonathan “Kim” Peck </a:t>
            </a:r>
          </a:p>
          <a:p>
            <a:r>
              <a:rPr lang="en-GB" sz="2400" dirty="0" smtClean="0"/>
              <a:t>(Senior Software Engineer, IBM/SPSS) who in response to persistent tweak requests came up trumps with some amazing Python code. . .</a:t>
            </a:r>
            <a:endParaRPr lang="en-GB" sz="2400"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2" y="2348880"/>
            <a:ext cx="8229600" cy="1143000"/>
          </a:xfrm>
        </p:spPr>
        <p:txBody>
          <a:bodyPr>
            <a:normAutofit/>
          </a:bodyPr>
          <a:lstStyle/>
          <a:p>
            <a:r>
              <a:rPr lang="en-GB" sz="3600" b="1" dirty="0" smtClean="0">
                <a:solidFill>
                  <a:srgbClr val="C00000"/>
                </a:solidFill>
              </a:rPr>
              <a:t>Jon Peck’s Python code</a:t>
            </a:r>
            <a:endParaRPr lang="en-GB" sz="3600" b="1" dirty="0">
              <a:solidFill>
                <a:srgbClr val="C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descr="https://encrypted-tbn0.gstatic.com/images?q=tbn:ANd9GcQvzhhGXEj26k2xjCVyAj7gyqFuHZ0M3FxquLcSVJegcEfUr15o"/>
          <p:cNvPicPr>
            <a:picLocks noChangeAspect="1" noChangeArrowheads="1"/>
          </p:cNvPicPr>
          <p:nvPr/>
        </p:nvPicPr>
        <p:blipFill>
          <a:blip r:embed="rId2" cstate="print"/>
          <a:srcRect/>
          <a:stretch>
            <a:fillRect/>
          </a:stretch>
        </p:blipFill>
        <p:spPr bwMode="auto">
          <a:xfrm>
            <a:off x="898714" y="1600200"/>
            <a:ext cx="7721296" cy="4419600"/>
          </a:xfrm>
          <a:prstGeom prst="rect">
            <a:avLst/>
          </a:prstGeom>
          <a:noFill/>
        </p:spPr>
      </p:pic>
      <p:sp>
        <p:nvSpPr>
          <p:cNvPr id="7" name="TextBox 6"/>
          <p:cNvSpPr txBox="1"/>
          <p:nvPr/>
        </p:nvSpPr>
        <p:spPr>
          <a:xfrm>
            <a:off x="2514600" y="838200"/>
            <a:ext cx="4729949" cy="707886"/>
          </a:xfrm>
          <a:prstGeom prst="rect">
            <a:avLst/>
          </a:prstGeom>
          <a:noFill/>
        </p:spPr>
        <p:txBody>
          <a:bodyPr wrap="none" rtlCol="0">
            <a:spAutoFit/>
          </a:bodyPr>
          <a:lstStyle/>
          <a:p>
            <a:r>
              <a:rPr lang="en-GB" sz="4000" b="1" dirty="0" smtClean="0"/>
              <a:t>Thunderbirds are </a:t>
            </a:r>
            <a:r>
              <a:rPr lang="en-GB" sz="4000" b="1" dirty="0" smtClean="0">
                <a:solidFill>
                  <a:srgbClr val="FF0000"/>
                </a:solidFill>
              </a:rPr>
              <a:t>Go</a:t>
            </a:r>
            <a:r>
              <a:rPr lang="en-GB" sz="4000" b="1" dirty="0" smtClean="0"/>
              <a:t>!</a:t>
            </a:r>
            <a:endParaRPr lang="en-GB" sz="40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https://encrypted-tbn3.gstatic.com/images?q=tbn:ANd9GcTIRdufRxHJ84ekg727ACKab3KYU1FnFrJrL_r4_r-whe2WRnvrBQ"/>
          <p:cNvPicPr>
            <a:picLocks noChangeAspect="1" noChangeArrowheads="1"/>
          </p:cNvPicPr>
          <p:nvPr/>
        </p:nvPicPr>
        <p:blipFill>
          <a:blip r:embed="rId3" cstate="print"/>
          <a:srcRect/>
          <a:stretch>
            <a:fillRect/>
          </a:stretch>
        </p:blipFill>
        <p:spPr bwMode="auto">
          <a:xfrm>
            <a:off x="472809" y="1143000"/>
            <a:ext cx="8233267" cy="44958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solidFill>
                  <a:srgbClr val="C00000"/>
                </a:solidFill>
              </a:rPr>
              <a:t>Initial Python code moved Q~~~ question numbers to beginning of label</a:t>
            </a:r>
            <a:endParaRPr lang="en-GB" sz="3600" dirty="0">
              <a:solidFill>
                <a:srgbClr val="C00000"/>
              </a:solidFill>
            </a:endParaRPr>
          </a:p>
        </p:txBody>
      </p:sp>
      <p:pic>
        <p:nvPicPr>
          <p:cNvPr id="5" name="Content Placeholder 4"/>
          <p:cNvPicPr>
            <a:picLocks noGrp="1"/>
          </p:cNvPicPr>
          <p:nvPr>
            <p:ph idx="1"/>
          </p:nvPr>
        </p:nvPicPr>
        <p:blipFill>
          <a:blip r:embed="rId2" cstate="print"/>
          <a:srcRect/>
          <a:stretch>
            <a:fillRect/>
          </a:stretch>
        </p:blipFill>
        <p:spPr bwMode="auto">
          <a:xfrm>
            <a:off x="457200" y="1670781"/>
            <a:ext cx="8229600" cy="438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915816" y="1484784"/>
            <a:ext cx="5290753" cy="4189333"/>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39552" y="1484784"/>
            <a:ext cx="1872208" cy="4160462"/>
          </a:xfrm>
          <a:prstGeom prst="rect">
            <a:avLst/>
          </a:prstGeom>
          <a:noFill/>
          <a:ln w="9525">
            <a:noFill/>
            <a:miter lim="800000"/>
            <a:headEnd/>
            <a:tailEnd/>
          </a:ln>
        </p:spPr>
      </p:pic>
      <p:sp>
        <p:nvSpPr>
          <p:cNvPr id="6" name="Rectangle 5"/>
          <p:cNvSpPr/>
          <p:nvPr/>
        </p:nvSpPr>
        <p:spPr>
          <a:xfrm>
            <a:off x="539552" y="620688"/>
            <a:ext cx="8280920" cy="523220"/>
          </a:xfrm>
          <a:prstGeom prst="rect">
            <a:avLst/>
          </a:prstGeom>
        </p:spPr>
        <p:txBody>
          <a:bodyPr wrap="square">
            <a:spAutoFit/>
          </a:bodyPr>
          <a:lstStyle/>
          <a:p>
            <a:r>
              <a:rPr lang="en-GB" sz="2800" b="1" dirty="0" smtClean="0">
                <a:solidFill>
                  <a:srgbClr val="C00000"/>
                </a:solidFill>
              </a:rPr>
              <a:t>Question numbers moved to beginning of label</a:t>
            </a:r>
            <a:endParaRPr lang="en-GB" sz="28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11560" y="2492896"/>
            <a:ext cx="7991399" cy="3082825"/>
          </a:xfrm>
          <a:prstGeom prst="rect">
            <a:avLst/>
          </a:prstGeom>
          <a:noFill/>
          <a:ln w="9525">
            <a:noFill/>
            <a:miter lim="800000"/>
            <a:headEnd/>
            <a:tailEnd/>
          </a:ln>
        </p:spPr>
      </p:pic>
      <p:sp>
        <p:nvSpPr>
          <p:cNvPr id="5" name="TextBox 4"/>
          <p:cNvSpPr txBox="1"/>
          <p:nvPr/>
        </p:nvSpPr>
        <p:spPr>
          <a:xfrm>
            <a:off x="683568" y="764704"/>
            <a:ext cx="7920880" cy="954107"/>
          </a:xfrm>
          <a:prstGeom prst="rect">
            <a:avLst/>
          </a:prstGeom>
          <a:noFill/>
        </p:spPr>
        <p:txBody>
          <a:bodyPr wrap="square" rtlCol="0">
            <a:spAutoFit/>
          </a:bodyPr>
          <a:lstStyle/>
          <a:p>
            <a:r>
              <a:rPr lang="en-GB" sz="2800" b="1" dirty="0" smtClean="0">
                <a:solidFill>
                  <a:srgbClr val="CC3300"/>
                </a:solidFill>
              </a:rPr>
              <a:t>. . but all other upper case letters got changed to lower case:</a:t>
            </a:r>
            <a:endParaRPr lang="en-GB" sz="2800" b="1" dirty="0">
              <a:solidFill>
                <a:srgbClr val="CC33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7283152" cy="1872208"/>
          </a:xfrm>
        </p:spPr>
        <p:txBody>
          <a:bodyPr>
            <a:normAutofit fontScale="90000"/>
          </a:bodyPr>
          <a:lstStyle/>
          <a:p>
            <a:pPr algn="l"/>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400" dirty="0" smtClean="0">
                <a:latin typeface="Arial" pitchFamily="34" charset="0"/>
                <a:cs typeface="Arial" pitchFamily="34" charset="0"/>
              </a:rPr>
              <a:t>There ensued much pestering of JKP by JFH</a:t>
            </a:r>
            <a:br>
              <a:rPr lang="en-GB" sz="2400" dirty="0" smtClean="0">
                <a:latin typeface="Arial" pitchFamily="34" charset="0"/>
                <a:cs typeface="Arial" pitchFamily="34" charset="0"/>
              </a:rPr>
            </a:b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400" dirty="0" smtClean="0">
                <a:latin typeface="Arial" pitchFamily="34" charset="0"/>
                <a:cs typeface="Arial" pitchFamily="34" charset="0"/>
              </a:rPr>
              <a:t>“So far, so good.  Question number has been moved to beginning of label and the colons have moved to after the question number, but. . .”</a:t>
            </a:r>
            <a:endParaRPr lang="en-GB" sz="2400" dirty="0"/>
          </a:p>
        </p:txBody>
      </p:sp>
      <p:sp>
        <p:nvSpPr>
          <p:cNvPr id="3" name="Content Placeholder 2"/>
          <p:cNvSpPr>
            <a:spLocks noGrp="1"/>
          </p:cNvSpPr>
          <p:nvPr>
            <p:ph idx="1"/>
          </p:nvPr>
        </p:nvSpPr>
        <p:spPr>
          <a:xfrm>
            <a:off x="323528" y="2708920"/>
            <a:ext cx="8301608" cy="3528391"/>
          </a:xfrm>
        </p:spPr>
        <p:txBody>
          <a:bodyPr>
            <a:noAutofit/>
          </a:bodyPr>
          <a:lstStyle/>
          <a:p>
            <a:pPr>
              <a:buNone/>
            </a:pPr>
            <a:r>
              <a:rPr lang="en-GB" sz="2400" dirty="0" smtClean="0">
                <a:latin typeface="Arial" pitchFamily="34" charset="0"/>
                <a:cs typeface="Arial" pitchFamily="34" charset="0"/>
              </a:rPr>
              <a:t>Upper case letters in labels were changed to lower case:</a:t>
            </a:r>
          </a:p>
          <a:p>
            <a:pPr>
              <a:buNone/>
            </a:pPr>
            <a:endParaRPr lang="en-GB" sz="1800" dirty="0" smtClean="0">
              <a:latin typeface="Arial" pitchFamily="34" charset="0"/>
              <a:cs typeface="Arial" pitchFamily="34" charset="0"/>
            </a:endParaRPr>
          </a:p>
          <a:p>
            <a:pPr>
              <a:buNone/>
            </a:pPr>
            <a:r>
              <a:rPr lang="en-GB" sz="2400" dirty="0" smtClean="0">
                <a:solidFill>
                  <a:srgbClr val="C00000"/>
                </a:solidFill>
                <a:latin typeface="Arial" pitchFamily="34" charset="0"/>
                <a:cs typeface="Arial" pitchFamily="34" charset="0"/>
              </a:rPr>
              <a:t>	England, Scotland or Wales? :Q31</a:t>
            </a:r>
          </a:p>
          <a:p>
            <a:pPr>
              <a:buNone/>
            </a:pPr>
            <a:r>
              <a:rPr lang="en-GB" sz="2400" dirty="0" smtClean="0">
                <a:latin typeface="Arial" pitchFamily="34" charset="0"/>
                <a:cs typeface="Arial" pitchFamily="34" charset="0"/>
              </a:rPr>
              <a:t>. . has changed to:</a:t>
            </a:r>
          </a:p>
          <a:p>
            <a:pPr>
              <a:buNone/>
            </a:pPr>
            <a:r>
              <a:rPr lang="en-GB" sz="2400" dirty="0" smtClean="0">
                <a:solidFill>
                  <a:srgbClr val="C00000"/>
                </a:solidFill>
                <a:latin typeface="Arial" pitchFamily="34" charset="0"/>
                <a:cs typeface="Arial" pitchFamily="34" charset="0"/>
              </a:rPr>
              <a:t>	Q.31:  </a:t>
            </a:r>
            <a:r>
              <a:rPr lang="en-GB" sz="2400" dirty="0" err="1" smtClean="0">
                <a:solidFill>
                  <a:srgbClr val="C00000"/>
                </a:solidFill>
                <a:latin typeface="Arial" pitchFamily="34" charset="0"/>
                <a:cs typeface="Arial" pitchFamily="34" charset="0"/>
              </a:rPr>
              <a:t>england</a:t>
            </a:r>
            <a:r>
              <a:rPr lang="en-GB" sz="2400" dirty="0" smtClean="0">
                <a:solidFill>
                  <a:srgbClr val="C00000"/>
                </a:solidFill>
                <a:latin typeface="Arial" pitchFamily="34" charset="0"/>
                <a:cs typeface="Arial" pitchFamily="34" charset="0"/>
              </a:rPr>
              <a:t>, </a:t>
            </a:r>
            <a:r>
              <a:rPr lang="en-GB" sz="2400" dirty="0" err="1" smtClean="0">
                <a:solidFill>
                  <a:srgbClr val="C00000"/>
                </a:solidFill>
                <a:latin typeface="Arial" pitchFamily="34" charset="0"/>
                <a:cs typeface="Arial" pitchFamily="34" charset="0"/>
              </a:rPr>
              <a:t>scotland</a:t>
            </a:r>
            <a:r>
              <a:rPr lang="en-GB" sz="2400" dirty="0" smtClean="0">
                <a:solidFill>
                  <a:srgbClr val="C00000"/>
                </a:solidFill>
                <a:latin typeface="Arial" pitchFamily="34" charset="0"/>
                <a:cs typeface="Arial" pitchFamily="34" charset="0"/>
              </a:rPr>
              <a:t> or </a:t>
            </a:r>
            <a:r>
              <a:rPr lang="en-GB" sz="2400" dirty="0" err="1" smtClean="0">
                <a:solidFill>
                  <a:srgbClr val="C00000"/>
                </a:solidFill>
                <a:latin typeface="Arial" pitchFamily="34" charset="0"/>
                <a:cs typeface="Arial" pitchFamily="34" charset="0"/>
              </a:rPr>
              <a:t>wales</a:t>
            </a:r>
            <a:r>
              <a:rPr lang="en-GB" sz="2400" dirty="0" smtClean="0">
                <a:solidFill>
                  <a:srgbClr val="C00000"/>
                </a:solidFill>
                <a:latin typeface="Arial" pitchFamily="34" charset="0"/>
                <a:cs typeface="Arial" pitchFamily="34" charset="0"/>
              </a:rPr>
              <a:t>?</a:t>
            </a:r>
          </a:p>
          <a:p>
            <a:pPr>
              <a:buNone/>
            </a:pPr>
            <a:r>
              <a:rPr lang="en-GB" sz="2400" dirty="0" smtClean="0">
                <a:latin typeface="Arial" pitchFamily="34" charset="0"/>
                <a:cs typeface="Arial" pitchFamily="34" charset="0"/>
              </a:rPr>
              <a:t> </a:t>
            </a:r>
          </a:p>
          <a:p>
            <a:pPr>
              <a:buNone/>
            </a:pPr>
            <a:r>
              <a:rPr lang="en-GB" sz="2400" dirty="0" smtClean="0">
                <a:latin typeface="Arial" pitchFamily="34" charset="0"/>
                <a:cs typeface="Arial" pitchFamily="34" charset="0"/>
              </a:rPr>
              <a:t>	Existing upper case initial letters need to be retained:</a:t>
            </a:r>
          </a:p>
          <a:p>
            <a:pPr>
              <a:buNone/>
            </a:pPr>
            <a:r>
              <a:rPr lang="en-GB" sz="2400" dirty="0" smtClean="0">
                <a:latin typeface="Arial" pitchFamily="34" charset="0"/>
                <a:cs typeface="Arial" pitchFamily="34" charset="0"/>
              </a:rPr>
              <a:t>	</a:t>
            </a:r>
            <a:r>
              <a:rPr lang="en-GB" sz="2400" dirty="0" smtClean="0">
                <a:solidFill>
                  <a:srgbClr val="C00000"/>
                </a:solidFill>
                <a:latin typeface="Arial" pitchFamily="34" charset="0"/>
                <a:cs typeface="Arial" pitchFamily="34" charset="0"/>
              </a:rPr>
              <a:t>Q.31:  England, Scotland or Wales?</a:t>
            </a:r>
            <a:endParaRPr lang="en-GB" sz="2400" dirty="0" smtClean="0">
              <a:latin typeface="Arial" pitchFamily="34" charset="0"/>
              <a:cs typeface="Arial" pitchFamily="34" charset="0"/>
            </a:endParaRPr>
          </a:p>
          <a:p>
            <a:endParaRPr lang="en-GB"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C00000"/>
                </a:solidFill>
              </a:rPr>
              <a:t>Remaining problems</a:t>
            </a:r>
            <a:endParaRPr lang="en-GB" sz="3600" dirty="0">
              <a:solidFill>
                <a:srgbClr val="C00000"/>
              </a:solidFill>
            </a:endParaRPr>
          </a:p>
        </p:txBody>
      </p:sp>
      <p:sp>
        <p:nvSpPr>
          <p:cNvPr id="3" name="Content Placeholder 2"/>
          <p:cNvSpPr>
            <a:spLocks noGrp="1"/>
          </p:cNvSpPr>
          <p:nvPr>
            <p:ph idx="1"/>
          </p:nvPr>
        </p:nvSpPr>
        <p:spPr>
          <a:xfrm>
            <a:off x="457200" y="1600200"/>
            <a:ext cx="8147248" cy="4525963"/>
          </a:xfrm>
        </p:spPr>
        <p:txBody>
          <a:bodyPr>
            <a:normAutofit fontScale="70000" lnSpcReduction="20000"/>
          </a:bodyPr>
          <a:lstStyle/>
          <a:p>
            <a:pPr>
              <a:buNone/>
            </a:pPr>
            <a:r>
              <a:rPr lang="en-GB" dirty="0" smtClean="0">
                <a:latin typeface="Arial" pitchFamily="34" charset="0"/>
                <a:cs typeface="Arial" pitchFamily="34" charset="0"/>
              </a:rPr>
              <a:t>    The first character after the question number needs to be in </a:t>
            </a:r>
            <a:r>
              <a:rPr lang="en-GB" dirty="0" smtClean="0">
                <a:solidFill>
                  <a:srgbClr val="C00000"/>
                </a:solidFill>
                <a:latin typeface="Arial" pitchFamily="34" charset="0"/>
                <a:cs typeface="Arial" pitchFamily="34" charset="0"/>
              </a:rPr>
              <a:t>UPPER CASE</a:t>
            </a:r>
            <a:r>
              <a:rPr lang="en-GB" dirty="0" smtClean="0">
                <a:latin typeface="Arial" pitchFamily="34" charset="0"/>
                <a:cs typeface="Arial" pitchFamily="34" charset="0"/>
              </a:rPr>
              <a:t>, even if it was originally in </a:t>
            </a:r>
            <a:r>
              <a:rPr lang="en-GB" dirty="0" smtClean="0">
                <a:solidFill>
                  <a:srgbClr val="C00000"/>
                </a:solidFill>
                <a:latin typeface="Arial" pitchFamily="34" charset="0"/>
                <a:cs typeface="Arial" pitchFamily="34" charset="0"/>
              </a:rPr>
              <a:t>lower case</a:t>
            </a:r>
            <a:r>
              <a:rPr lang="en-GB" dirty="0" smtClean="0">
                <a:latin typeface="Arial" pitchFamily="34" charset="0"/>
                <a:cs typeface="Arial" pitchFamily="34" charset="0"/>
              </a:rPr>
              <a:t>:</a:t>
            </a:r>
          </a:p>
          <a:p>
            <a:pPr>
              <a:buNone/>
            </a:pPr>
            <a:r>
              <a:rPr lang="en-GB" dirty="0" smtClean="0">
                <a:latin typeface="Arial" pitchFamily="34" charset="0"/>
                <a:cs typeface="Arial" pitchFamily="34" charset="0"/>
              </a:rPr>
              <a:t> </a:t>
            </a:r>
          </a:p>
          <a:p>
            <a:r>
              <a:rPr lang="en-GB" b="1" dirty="0" smtClean="0">
                <a:solidFill>
                  <a:srgbClr val="C00000"/>
                </a:solidFill>
                <a:latin typeface="Arial" pitchFamily="34" charset="0"/>
                <a:cs typeface="Arial" pitchFamily="34" charset="0"/>
              </a:rPr>
              <a:t>q</a:t>
            </a:r>
            <a:r>
              <a:rPr lang="en-GB" dirty="0" smtClean="0">
                <a:latin typeface="Arial" pitchFamily="34" charset="0"/>
                <a:cs typeface="Arial" pitchFamily="34" charset="0"/>
              </a:rPr>
              <a:t>uestionnaire version :Q30</a:t>
            </a:r>
          </a:p>
          <a:p>
            <a:r>
              <a:rPr lang="en-GB" dirty="0" smtClean="0">
                <a:latin typeface="Arial" pitchFamily="34" charset="0"/>
                <a:cs typeface="Arial" pitchFamily="34" charset="0"/>
              </a:rPr>
              <a:t>Q.30 </a:t>
            </a:r>
            <a:r>
              <a:rPr lang="en-GB" b="1" dirty="0" smtClean="0">
                <a:solidFill>
                  <a:srgbClr val="C00000"/>
                </a:solidFill>
                <a:latin typeface="Arial" pitchFamily="34" charset="0"/>
                <a:cs typeface="Arial" pitchFamily="34" charset="0"/>
              </a:rPr>
              <a:t>q</a:t>
            </a:r>
            <a:r>
              <a:rPr lang="en-GB" dirty="0" smtClean="0">
                <a:latin typeface="Arial" pitchFamily="34" charset="0"/>
                <a:cs typeface="Arial" pitchFamily="34" charset="0"/>
              </a:rPr>
              <a:t>uestionnaire version</a:t>
            </a:r>
          </a:p>
          <a:p>
            <a:r>
              <a:rPr lang="en-GB" dirty="0" smtClean="0">
                <a:latin typeface="Arial" pitchFamily="34" charset="0"/>
                <a:cs typeface="Arial" pitchFamily="34" charset="0"/>
              </a:rPr>
              <a:t>Q.30 </a:t>
            </a:r>
            <a:r>
              <a:rPr lang="en-GB" b="1" dirty="0" smtClean="0">
                <a:solidFill>
                  <a:srgbClr val="C00000"/>
                </a:solidFill>
                <a:latin typeface="Arial" pitchFamily="34" charset="0"/>
                <a:cs typeface="Arial" pitchFamily="34" charset="0"/>
              </a:rPr>
              <a:t>Q</a:t>
            </a:r>
            <a:r>
              <a:rPr lang="en-GB" dirty="0" smtClean="0">
                <a:latin typeface="Arial" pitchFamily="34" charset="0"/>
                <a:cs typeface="Arial" pitchFamily="34" charset="0"/>
              </a:rPr>
              <a:t>uestionnaire version</a:t>
            </a:r>
          </a:p>
          <a:p>
            <a:r>
              <a:rPr lang="en-GB" dirty="0" smtClean="0">
                <a:latin typeface="Arial" pitchFamily="34" charset="0"/>
                <a:cs typeface="Arial" pitchFamily="34" charset="0"/>
              </a:rPr>
              <a:t> </a:t>
            </a:r>
          </a:p>
          <a:p>
            <a:r>
              <a:rPr lang="en-GB" dirty="0" smtClean="0">
                <a:latin typeface="Arial" pitchFamily="34" charset="0"/>
                <a:cs typeface="Arial" pitchFamily="34" charset="0"/>
              </a:rPr>
              <a:t>An improvement would be to insert a colon and a second space immediately after the question number.</a:t>
            </a:r>
          </a:p>
          <a:p>
            <a:r>
              <a:rPr lang="en-GB" dirty="0" smtClean="0">
                <a:latin typeface="Arial" pitchFamily="34" charset="0"/>
                <a:cs typeface="Arial" pitchFamily="34" charset="0"/>
              </a:rPr>
              <a:t> </a:t>
            </a:r>
          </a:p>
          <a:p>
            <a:r>
              <a:rPr lang="en-GB" dirty="0" smtClean="0">
                <a:latin typeface="Arial" pitchFamily="34" charset="0"/>
                <a:cs typeface="Arial" pitchFamily="34" charset="0"/>
              </a:rPr>
              <a:t>Q.30:  Questionnaire version</a:t>
            </a:r>
          </a:p>
          <a:p>
            <a:r>
              <a:rPr lang="en-GB" dirty="0" smtClean="0">
                <a:latin typeface="Arial" pitchFamily="34" charset="0"/>
                <a:cs typeface="Arial" pitchFamily="34" charset="0"/>
              </a:rPr>
              <a:t>Q.31:  England, Scotland or Wales?</a:t>
            </a:r>
          </a:p>
          <a:p>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1196752"/>
            <a:ext cx="8208912" cy="3108543"/>
          </a:xfrm>
          <a:prstGeom prst="rect">
            <a:avLst/>
          </a:prstGeom>
          <a:noFill/>
        </p:spPr>
        <p:txBody>
          <a:bodyPr wrap="square" rtlCol="0">
            <a:spAutoFit/>
          </a:bodyPr>
          <a:lstStyle/>
          <a:p>
            <a:r>
              <a:rPr lang="en-GB" sz="2800" b="1" dirty="0" smtClean="0"/>
              <a:t>After several more attempts JKP produced Python code which did more or less everything needed.  </a:t>
            </a:r>
          </a:p>
          <a:p>
            <a:endParaRPr lang="en-GB" sz="2800" b="1" dirty="0" smtClean="0"/>
          </a:p>
          <a:p>
            <a:r>
              <a:rPr lang="en-GB" sz="2800" b="1" dirty="0" smtClean="0"/>
              <a:t>His code allowed for acronyms (</a:t>
            </a:r>
            <a:r>
              <a:rPr lang="en-GB" sz="2800" b="1" dirty="0" smtClean="0">
                <a:solidFill>
                  <a:srgbClr val="C00000"/>
                </a:solidFill>
              </a:rPr>
              <a:t>BBC</a:t>
            </a:r>
            <a:r>
              <a:rPr lang="en-GB" sz="2800" b="1" dirty="0" smtClean="0"/>
              <a:t>) and words and phrases with initial capital letters (</a:t>
            </a:r>
            <a:r>
              <a:rPr lang="en-GB" sz="2800" b="1" dirty="0" smtClean="0">
                <a:solidFill>
                  <a:srgbClr val="C00000"/>
                </a:solidFill>
              </a:rPr>
              <a:t>R</a:t>
            </a:r>
            <a:r>
              <a:rPr lang="en-GB" sz="2800" b="1" dirty="0" smtClean="0"/>
              <a:t>oman </a:t>
            </a:r>
            <a:r>
              <a:rPr lang="en-GB" sz="2800" b="1" dirty="0" smtClean="0">
                <a:solidFill>
                  <a:srgbClr val="C00000"/>
                </a:solidFill>
              </a:rPr>
              <a:t>C</a:t>
            </a:r>
            <a:r>
              <a:rPr lang="en-GB" sz="2800" b="1" dirty="0" smtClean="0"/>
              <a:t>atholic, </a:t>
            </a:r>
            <a:r>
              <a:rPr lang="en-GB" sz="2800" b="1" dirty="0" smtClean="0">
                <a:solidFill>
                  <a:srgbClr val="C00000"/>
                </a:solidFill>
              </a:rPr>
              <a:t>C</a:t>
            </a:r>
            <a:r>
              <a:rPr lang="en-GB" sz="2800" b="1" dirty="0" smtClean="0"/>
              <a:t>hurch of </a:t>
            </a:r>
            <a:r>
              <a:rPr lang="en-GB" sz="2800" b="1" dirty="0" smtClean="0">
                <a:solidFill>
                  <a:srgbClr val="C00000"/>
                </a:solidFill>
              </a:rPr>
              <a:t>E</a:t>
            </a:r>
            <a:r>
              <a:rPr lang="en-GB" sz="2800" b="1" dirty="0" smtClean="0"/>
              <a:t>ngland, </a:t>
            </a:r>
            <a:r>
              <a:rPr lang="en-GB" sz="2800" b="1" dirty="0" smtClean="0">
                <a:solidFill>
                  <a:srgbClr val="C00000"/>
                </a:solidFill>
              </a:rPr>
              <a:t>J</a:t>
            </a:r>
            <a:r>
              <a:rPr lang="en-GB" sz="2800" b="1" dirty="0" smtClean="0"/>
              <a:t>ewish) to be embedded in the code and retained unchanged.</a:t>
            </a:r>
            <a:endParaRPr lang="en-GB" sz="2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8208912" cy="6001643"/>
          </a:xfrm>
          <a:prstGeom prst="rect">
            <a:avLst/>
          </a:prstGeom>
          <a:noFill/>
        </p:spPr>
        <p:txBody>
          <a:bodyPr wrap="square" rtlCol="0">
            <a:spAutoFit/>
          </a:bodyPr>
          <a:lstStyle/>
          <a:p>
            <a:r>
              <a:rPr lang="en-GB" sz="2400" b="1" dirty="0" smtClean="0"/>
              <a:t>From the very beginning the British Social Attitudes survey has used </a:t>
            </a:r>
            <a:r>
              <a:rPr lang="en-GB" sz="2400" b="1" dirty="0" smtClean="0">
                <a:solidFill>
                  <a:srgbClr val="C00000"/>
                </a:solidFill>
              </a:rPr>
              <a:t>mnemonic</a:t>
            </a:r>
            <a:r>
              <a:rPr lang="en-GB" sz="2400" b="1" dirty="0" smtClean="0"/>
              <a:t> variable names in SPSS files.  This is because the intention was to measure change over time and it was an administrative requirement to use the same variable name when questions were repeated in successive waves.</a:t>
            </a:r>
          </a:p>
          <a:p>
            <a:endParaRPr lang="en-GB" sz="2400" b="1" dirty="0" smtClean="0"/>
          </a:p>
          <a:p>
            <a:r>
              <a:rPr lang="en-GB" sz="2400" b="1" dirty="0" smtClean="0"/>
              <a:t>With limitations of 8-characters for names this made for some tortuous and bizarre names which are not easy immediately to relate to facsimile questionnaires, at least in earlier waves.</a:t>
            </a:r>
          </a:p>
          <a:p>
            <a:endParaRPr lang="en-GB" sz="2400" b="1" dirty="0" smtClean="0"/>
          </a:p>
          <a:p>
            <a:r>
              <a:rPr lang="en-GB" sz="2400" b="1" dirty="0" smtClean="0"/>
              <a:t>This convention, once adopted, was set in stone, as is the use of 0-10 scales in the European Social Survey, which Roger also co-founded in 2001.  Both were the subject of many good-natured exchanges with him over the years.</a:t>
            </a:r>
          </a:p>
          <a:p>
            <a:endParaRPr lang="en-GB" sz="2400" b="1" dirty="0" smtClean="0"/>
          </a:p>
          <a:p>
            <a:r>
              <a:rPr lang="en-GB" sz="2400" b="1" dirty="0" smtClean="0"/>
              <a:t> I called it the “Juggernaut Syndrome”.   </a:t>
            </a:r>
            <a:endParaRPr lang="en-GB" sz="24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GB" b="1" dirty="0" smtClean="0"/>
              <a:t/>
            </a:r>
            <a:br>
              <a:rPr lang="en-GB" b="1" dirty="0" smtClean="0"/>
            </a:br>
            <a:r>
              <a:rPr lang="en-GB" b="1" dirty="0" smtClean="0"/>
              <a:t/>
            </a:r>
            <a:br>
              <a:rPr lang="en-GB" b="1" dirty="0" smtClean="0"/>
            </a:br>
            <a:r>
              <a:rPr lang="en-GB" sz="4000" b="1" dirty="0" smtClean="0">
                <a:solidFill>
                  <a:srgbClr val="C00000"/>
                </a:solidFill>
              </a:rPr>
              <a:t>Derived variables</a:t>
            </a:r>
            <a:r>
              <a:rPr lang="en-GB" dirty="0" smtClean="0"/>
              <a:t/>
            </a:r>
            <a:br>
              <a:rPr lang="en-GB" dirty="0" smtClean="0"/>
            </a:br>
            <a:endParaRPr lang="en-GB" dirty="0"/>
          </a:p>
        </p:txBody>
      </p:sp>
      <p:sp>
        <p:nvSpPr>
          <p:cNvPr id="3" name="Content Placeholder 2"/>
          <p:cNvSpPr>
            <a:spLocks noGrp="1"/>
          </p:cNvSpPr>
          <p:nvPr>
            <p:ph idx="1"/>
          </p:nvPr>
        </p:nvSpPr>
        <p:spPr/>
        <p:txBody>
          <a:bodyPr>
            <a:normAutofit fontScale="77500" lnSpcReduction="20000"/>
          </a:bodyPr>
          <a:lstStyle/>
          <a:p>
            <a:endParaRPr lang="en-GB" dirty="0" smtClean="0"/>
          </a:p>
          <a:p>
            <a:r>
              <a:rPr lang="en-GB" dirty="0" smtClean="0"/>
              <a:t>Where there is a freestanding </a:t>
            </a:r>
            <a:r>
              <a:rPr lang="en-GB" b="1" dirty="0" err="1" smtClean="0"/>
              <a:t>dv</a:t>
            </a:r>
            <a:r>
              <a:rPr lang="en-GB" dirty="0" smtClean="0"/>
              <a:t> or </a:t>
            </a:r>
            <a:r>
              <a:rPr lang="en-GB" b="1" dirty="0" smtClean="0"/>
              <a:t>DV</a:t>
            </a:r>
            <a:r>
              <a:rPr lang="en-GB" dirty="0" smtClean="0"/>
              <a:t> a neat solution would be to insert a </a:t>
            </a:r>
            <a:r>
              <a:rPr lang="en-GB" b="1" dirty="0" smtClean="0"/>
              <a:t>#</a:t>
            </a:r>
            <a:r>
              <a:rPr lang="en-GB" dirty="0" smtClean="0"/>
              <a:t> prefix to the question number and delete the </a:t>
            </a:r>
            <a:r>
              <a:rPr lang="en-GB" b="1" dirty="0" err="1" smtClean="0"/>
              <a:t>dv</a:t>
            </a:r>
            <a:r>
              <a:rPr lang="en-GB" dirty="0" smtClean="0"/>
              <a:t> or </a:t>
            </a:r>
            <a:r>
              <a:rPr lang="en-GB" b="1" dirty="0" smtClean="0"/>
              <a:t>DV</a:t>
            </a:r>
            <a:r>
              <a:rPr lang="en-GB" dirty="0" smtClean="0"/>
              <a:t>, again with colon and second space.</a:t>
            </a:r>
          </a:p>
          <a:p>
            <a:pPr>
              <a:buNone/>
            </a:pPr>
            <a:r>
              <a:rPr lang="en-GB" dirty="0" smtClean="0"/>
              <a:t> </a:t>
            </a:r>
          </a:p>
          <a:p>
            <a:r>
              <a:rPr lang="en-GB" dirty="0" smtClean="0"/>
              <a:t>Q.58 person 2 relationship to respondent &lt;7 categories&gt; </a:t>
            </a:r>
            <a:r>
              <a:rPr lang="en-GB" dirty="0" err="1" smtClean="0"/>
              <a:t>dv</a:t>
            </a:r>
            <a:endParaRPr lang="en-GB" dirty="0" smtClean="0"/>
          </a:p>
          <a:p>
            <a:r>
              <a:rPr lang="en-GB" dirty="0" smtClean="0"/>
              <a:t>#  Q.58:  Person 2 relationship to respondent &lt;7 categories&gt; </a:t>
            </a:r>
          </a:p>
          <a:p>
            <a:pPr>
              <a:buNone/>
            </a:pPr>
            <a:r>
              <a:rPr lang="en-GB" dirty="0" smtClean="0"/>
              <a:t> </a:t>
            </a:r>
          </a:p>
          <a:p>
            <a:r>
              <a:rPr lang="en-GB" dirty="0" smtClean="0"/>
              <a:t>Weight in kilograms. </a:t>
            </a:r>
            <a:r>
              <a:rPr lang="en-GB" dirty="0" err="1" smtClean="0"/>
              <a:t>dv</a:t>
            </a:r>
            <a:r>
              <a:rPr lang="en-GB" dirty="0" smtClean="0"/>
              <a:t> a2.27b.</a:t>
            </a:r>
          </a:p>
          <a:p>
            <a:r>
              <a:rPr lang="en-GB" dirty="0" smtClean="0"/>
              <a:t>#  Weight in kilograms. a2.27b.</a:t>
            </a:r>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899592" y="1628800"/>
            <a:ext cx="7128792" cy="4249081"/>
          </a:xfrm>
          <a:prstGeom prst="rect">
            <a:avLst/>
          </a:prstGeom>
          <a:noFill/>
          <a:ln w="9525">
            <a:noFill/>
            <a:miter lim="800000"/>
            <a:headEnd/>
            <a:tailEnd/>
          </a:ln>
        </p:spPr>
      </p:pic>
      <p:sp>
        <p:nvSpPr>
          <p:cNvPr id="3" name="Rectangle 2"/>
          <p:cNvSpPr/>
          <p:nvPr/>
        </p:nvSpPr>
        <p:spPr>
          <a:xfrm>
            <a:off x="899592" y="620688"/>
            <a:ext cx="2952328" cy="523220"/>
          </a:xfrm>
          <a:prstGeom prst="rect">
            <a:avLst/>
          </a:prstGeom>
        </p:spPr>
        <p:txBody>
          <a:bodyPr wrap="square">
            <a:spAutoFit/>
          </a:bodyPr>
          <a:lstStyle/>
          <a:p>
            <a:r>
              <a:rPr lang="en-GB" sz="2800" b="1" dirty="0" smtClean="0">
                <a:solidFill>
                  <a:srgbClr val="C00000"/>
                </a:solidFill>
              </a:rPr>
              <a:t>Derived variables</a:t>
            </a:r>
            <a:endParaRPr lang="en-GB"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C00000"/>
                </a:solidFill>
              </a:rPr>
              <a:t>Same question, different question number</a:t>
            </a:r>
            <a:endParaRPr lang="en-GB" sz="3200" dirty="0">
              <a:solidFill>
                <a:srgbClr val="C00000"/>
              </a:solidFill>
            </a:endParaRPr>
          </a:p>
        </p:txBody>
      </p:sp>
      <p:sp>
        <p:nvSpPr>
          <p:cNvPr id="3" name="Content Placeholder 2"/>
          <p:cNvSpPr>
            <a:spLocks noGrp="1"/>
          </p:cNvSpPr>
          <p:nvPr>
            <p:ph idx="1"/>
          </p:nvPr>
        </p:nvSpPr>
        <p:spPr/>
        <p:txBody>
          <a:bodyPr>
            <a:normAutofit lnSpcReduction="10000"/>
          </a:bodyPr>
          <a:lstStyle/>
          <a:p>
            <a:pPr>
              <a:buNone/>
            </a:pPr>
            <a:r>
              <a:rPr lang="en-GB" dirty="0" smtClean="0"/>
              <a:t>   </a:t>
            </a:r>
            <a:r>
              <a:rPr lang="en-GB" sz="2800" dirty="0" smtClean="0"/>
              <a:t>Where the question numbers are different depending on the questionnaire version administered, prefixing the label with a distinct symbol would be one solution, </a:t>
            </a:r>
            <a:r>
              <a:rPr lang="en-GB" sz="2800" dirty="0" err="1" smtClean="0"/>
              <a:t>eg</a:t>
            </a:r>
            <a:r>
              <a:rPr lang="en-GB" sz="2800" dirty="0" smtClean="0"/>
              <a:t> </a:t>
            </a:r>
            <a:r>
              <a:rPr lang="en-GB" sz="2800" b="1" dirty="0" smtClean="0">
                <a:solidFill>
                  <a:srgbClr val="FF0000"/>
                </a:solidFill>
              </a:rPr>
              <a:t>&amp;  :</a:t>
            </a:r>
          </a:p>
          <a:p>
            <a:pPr>
              <a:buNone/>
            </a:pPr>
            <a:r>
              <a:rPr lang="en-GB" dirty="0" smtClean="0"/>
              <a:t> </a:t>
            </a:r>
          </a:p>
          <a:p>
            <a:r>
              <a:rPr lang="en-GB" sz="2800" dirty="0" smtClean="0"/>
              <a:t>The current benefit system is far too complicated a2.30cb2.1cc2.1c.</a:t>
            </a:r>
          </a:p>
          <a:p>
            <a:endParaRPr lang="en-GB" sz="2800" dirty="0" smtClean="0"/>
          </a:p>
          <a:p>
            <a:r>
              <a:rPr lang="en-GB" sz="2800" dirty="0" smtClean="0"/>
              <a:t>&amp;  The current benefit system is far too complicated a2.30cb2.1cc2.1c</a:t>
            </a:r>
            <a:r>
              <a:rPr lang="en-GB" dirty="0" smtClean="0"/>
              <a:t>.</a:t>
            </a:r>
          </a:p>
          <a:p>
            <a:endParaRPr lang="en-GB" dirty="0" smtClean="0"/>
          </a:p>
          <a:p>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GB" sz="3200" b="1" dirty="0" smtClean="0">
                <a:solidFill>
                  <a:srgbClr val="C00000"/>
                </a:solidFill>
              </a:rPr>
              <a:t>Same question, different question number</a:t>
            </a:r>
            <a:endParaRPr lang="en-GB" sz="3200" b="1" dirty="0"/>
          </a:p>
        </p:txBody>
      </p:sp>
      <p:pic>
        <p:nvPicPr>
          <p:cNvPr id="7170" name="Picture 2"/>
          <p:cNvPicPr>
            <a:picLocks noChangeAspect="1" noChangeArrowheads="1"/>
          </p:cNvPicPr>
          <p:nvPr/>
        </p:nvPicPr>
        <p:blipFill>
          <a:blip r:embed="rId2" cstate="print"/>
          <a:srcRect/>
          <a:stretch>
            <a:fillRect/>
          </a:stretch>
        </p:blipFill>
        <p:spPr bwMode="auto">
          <a:xfrm>
            <a:off x="218455" y="1484784"/>
            <a:ext cx="8628437" cy="1872208"/>
          </a:xfrm>
          <a:prstGeom prst="rect">
            <a:avLst/>
          </a:prstGeom>
          <a:noFill/>
          <a:ln w="9525">
            <a:noFill/>
            <a:miter lim="800000"/>
            <a:headEnd/>
            <a:tailEnd/>
          </a:ln>
        </p:spPr>
      </p:pic>
      <p:sp>
        <p:nvSpPr>
          <p:cNvPr id="6" name="Rectangle 5"/>
          <p:cNvSpPr/>
          <p:nvPr/>
        </p:nvSpPr>
        <p:spPr>
          <a:xfrm>
            <a:off x="1547664" y="3789040"/>
            <a:ext cx="2592288" cy="830997"/>
          </a:xfrm>
          <a:prstGeom prst="rect">
            <a:avLst/>
          </a:prstGeom>
        </p:spPr>
        <p:txBody>
          <a:bodyPr wrap="square">
            <a:spAutoFit/>
          </a:bodyPr>
          <a:lstStyle/>
          <a:p>
            <a:r>
              <a:rPr lang="en-GB" sz="2400" dirty="0" smtClean="0"/>
              <a:t>A2.30aB2.1aC2.1a.</a:t>
            </a:r>
          </a:p>
          <a:p>
            <a:r>
              <a:rPr lang="en-GB" sz="2400" dirty="0" smtClean="0"/>
              <a:t>A2.30bB2.1bC2.1b.</a:t>
            </a:r>
            <a:endParaRPr lang="en-GB"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solidFill>
                  <a:srgbClr val="C00000"/>
                </a:solidFill>
              </a:rPr>
              <a:t>Same question, different question number</a:t>
            </a:r>
            <a:endParaRPr lang="en-GB" sz="3200" b="1" dirty="0"/>
          </a:p>
        </p:txBody>
      </p:sp>
      <p:sp>
        <p:nvSpPr>
          <p:cNvPr id="3" name="Content Placeholder 2"/>
          <p:cNvSpPr>
            <a:spLocks noGrp="1"/>
          </p:cNvSpPr>
          <p:nvPr>
            <p:ph idx="1"/>
          </p:nvPr>
        </p:nvSpPr>
        <p:spPr/>
        <p:txBody>
          <a:bodyPr>
            <a:normAutofit fontScale="85000" lnSpcReduction="10000"/>
          </a:bodyPr>
          <a:lstStyle/>
          <a:p>
            <a:r>
              <a:rPr lang="en-GB" dirty="0" smtClean="0"/>
              <a:t>The current benefit system supports people in low-paid work A2.30aB2.1aC2.1a.</a:t>
            </a:r>
          </a:p>
          <a:p>
            <a:r>
              <a:rPr lang="en-GB" dirty="0" smtClean="0"/>
              <a:t>The current benefit system targets benefits only at those who really need them A2.30bB2.1bC2.1b.</a:t>
            </a:r>
          </a:p>
          <a:p>
            <a:r>
              <a:rPr lang="en-GB" dirty="0" smtClean="0"/>
              <a:t>The current benefit system is far too complicated A2.30cB2.1cC2.1c.</a:t>
            </a:r>
          </a:p>
          <a:p>
            <a:r>
              <a:rPr lang="en-GB" dirty="0" smtClean="0"/>
              <a:t>The current benefit system is slow to respond to changes in circumstances A2.30dB2.1dC2.1d.</a:t>
            </a:r>
          </a:p>
          <a:p>
            <a:r>
              <a:rPr lang="en-GB" dirty="0" smtClean="0"/>
              <a:t>The current benefit system effectively encourages recipients to move off benefits A2.30eB2.1eC2.1e.</a:t>
            </a:r>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GB" sz="3600" dirty="0" smtClean="0"/>
              <a:t/>
            </a:r>
            <a:br>
              <a:rPr lang="en-GB" sz="3600" dirty="0" smtClean="0"/>
            </a:br>
            <a:r>
              <a:rPr lang="en-GB" sz="3600" dirty="0" smtClean="0"/>
              <a:t>Despite looking cumbersome, all Q numbers were eventually moved to the beginning of the variable labels, preceded by (</a:t>
            </a:r>
            <a:r>
              <a:rPr lang="en-GB" sz="3600" dirty="0" err="1" smtClean="0"/>
              <a:t>dv</a:t>
            </a:r>
            <a:r>
              <a:rPr lang="en-GB" sz="3600" dirty="0" smtClean="0"/>
              <a:t>) if derived.</a:t>
            </a:r>
            <a:endParaRPr lang="en-GB" sz="3600" dirty="0">
              <a:solidFill>
                <a:srgbClr val="C00000"/>
              </a:solidFill>
            </a:endParaRPr>
          </a:p>
        </p:txBody>
      </p:sp>
      <p:sp>
        <p:nvSpPr>
          <p:cNvPr id="3" name="Content Placeholder 2"/>
          <p:cNvSpPr>
            <a:spLocks noGrp="1"/>
          </p:cNvSpPr>
          <p:nvPr>
            <p:ph idx="1"/>
          </p:nvPr>
        </p:nvSpPr>
        <p:spPr/>
        <p:txBody>
          <a:bodyPr/>
          <a:lstStyle/>
          <a:p>
            <a:pPr>
              <a:buNone/>
            </a:pPr>
            <a:r>
              <a:rPr lang="en-GB" dirty="0" smtClean="0"/>
              <a:t>	</a:t>
            </a:r>
          </a:p>
          <a:p>
            <a:pPr>
              <a:buNone/>
            </a:pPr>
            <a:r>
              <a:rPr lang="en-GB" dirty="0" smtClean="0"/>
              <a:t>	</a:t>
            </a:r>
            <a:endParaRPr lang="en-GB" dirty="0"/>
          </a:p>
        </p:txBody>
      </p:sp>
      <p:pic>
        <p:nvPicPr>
          <p:cNvPr id="4" name="Picture 3"/>
          <p:cNvPicPr>
            <a:picLocks noChangeAspect="1" noChangeArrowheads="1"/>
          </p:cNvPicPr>
          <p:nvPr/>
        </p:nvPicPr>
        <p:blipFill>
          <a:blip r:embed="rId2" cstate="print"/>
          <a:srcRect/>
          <a:stretch>
            <a:fillRect/>
          </a:stretch>
        </p:blipFill>
        <p:spPr bwMode="auto">
          <a:xfrm>
            <a:off x="533400" y="2286000"/>
            <a:ext cx="8168202"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27584" y="1556792"/>
            <a:ext cx="7978664" cy="3600400"/>
          </a:xfrm>
          <a:prstGeom prst="rect">
            <a:avLst/>
          </a:prstGeom>
          <a:noFill/>
          <a:ln w="9525">
            <a:noFill/>
            <a:miter lim="800000"/>
            <a:headEnd/>
            <a:tailEnd/>
          </a:ln>
        </p:spPr>
      </p:pic>
      <p:sp>
        <p:nvSpPr>
          <p:cNvPr id="6" name="Rectangle 5"/>
          <p:cNvSpPr/>
          <p:nvPr/>
        </p:nvSpPr>
        <p:spPr>
          <a:xfrm>
            <a:off x="971600" y="548680"/>
            <a:ext cx="4239237" cy="369332"/>
          </a:xfrm>
          <a:prstGeom prst="rect">
            <a:avLst/>
          </a:prstGeom>
        </p:spPr>
        <p:txBody>
          <a:bodyPr wrap="none">
            <a:spAutoFit/>
          </a:bodyPr>
          <a:lstStyle/>
          <a:p>
            <a:r>
              <a:rPr lang="en-GB" b="1" dirty="0" smtClean="0">
                <a:solidFill>
                  <a:srgbClr val="C00000"/>
                </a:solidFill>
              </a:rPr>
              <a:t>Same question, different question number</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683568" y="1772816"/>
            <a:ext cx="7469163" cy="3133501"/>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755576" y="5733256"/>
            <a:ext cx="4707833" cy="576064"/>
          </a:xfrm>
          <a:prstGeom prst="rect">
            <a:avLst/>
          </a:prstGeom>
          <a:noFill/>
          <a:ln w="9525">
            <a:noFill/>
            <a:miter lim="800000"/>
            <a:headEnd/>
            <a:tailEnd/>
          </a:ln>
        </p:spPr>
      </p:pic>
      <p:sp>
        <p:nvSpPr>
          <p:cNvPr id="4" name="TextBox 3"/>
          <p:cNvSpPr txBox="1"/>
          <p:nvPr/>
        </p:nvSpPr>
        <p:spPr>
          <a:xfrm>
            <a:off x="683569" y="620688"/>
            <a:ext cx="6912768" cy="954107"/>
          </a:xfrm>
          <a:prstGeom prst="rect">
            <a:avLst/>
          </a:prstGeom>
          <a:noFill/>
        </p:spPr>
        <p:txBody>
          <a:bodyPr wrap="square" rtlCol="0">
            <a:spAutoFit/>
          </a:bodyPr>
          <a:lstStyle/>
          <a:p>
            <a:r>
              <a:rPr lang="en-GB" sz="2800" b="1" dirty="0" smtClean="0">
                <a:solidFill>
                  <a:srgbClr val="CC3300"/>
                </a:solidFill>
              </a:rPr>
              <a:t>These sometimes took some finding as they didn’t all begin with A</a:t>
            </a:r>
            <a:endParaRPr lang="en-GB" sz="2800" b="1" dirty="0">
              <a:solidFill>
                <a:srgbClr val="CC3300"/>
              </a:solidFill>
            </a:endParaRPr>
          </a:p>
        </p:txBody>
      </p:sp>
      <p:sp>
        <p:nvSpPr>
          <p:cNvPr id="5" name="TextBox 4"/>
          <p:cNvSpPr txBox="1"/>
          <p:nvPr/>
        </p:nvSpPr>
        <p:spPr>
          <a:xfrm>
            <a:off x="683568" y="5157192"/>
            <a:ext cx="4888198" cy="523220"/>
          </a:xfrm>
          <a:prstGeom prst="rect">
            <a:avLst/>
          </a:prstGeom>
          <a:noFill/>
        </p:spPr>
        <p:txBody>
          <a:bodyPr wrap="none" rtlCol="0">
            <a:spAutoFit/>
          </a:bodyPr>
          <a:lstStyle/>
          <a:p>
            <a:r>
              <a:rPr lang="en-GB" sz="2800" b="1" dirty="0" smtClean="0">
                <a:solidFill>
                  <a:srgbClr val="CC3300"/>
                </a:solidFill>
              </a:rPr>
              <a:t>There was even a stand-alone C</a:t>
            </a:r>
            <a:endParaRPr lang="en-GB" sz="2800" b="1" dirty="0">
              <a:solidFill>
                <a:srgbClr val="CC33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This also makes for easy visual scrolling in the </a:t>
            </a:r>
            <a:r>
              <a:rPr lang="en-GB" sz="3600" b="1" dirty="0" smtClean="0">
                <a:solidFill>
                  <a:srgbClr val="008000"/>
                </a:solidFill>
              </a:rPr>
              <a:t>Data Editor</a:t>
            </a:r>
            <a:endParaRPr lang="en-GB" sz="3600" b="1" dirty="0">
              <a:solidFill>
                <a:srgbClr val="008000"/>
              </a:solidFill>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345813" y="2514600"/>
            <a:ext cx="8357852"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pPr algn="l"/>
            <a:r>
              <a:rPr lang="en-GB" dirty="0" smtClean="0">
                <a:solidFill>
                  <a:srgbClr val="C00000"/>
                </a:solidFill>
              </a:rPr>
              <a:t>Q:  Why do this?</a:t>
            </a:r>
            <a:br>
              <a:rPr lang="en-GB" dirty="0" smtClean="0">
                <a:solidFill>
                  <a:srgbClr val="C00000"/>
                </a:solidFill>
              </a:rPr>
            </a:br>
            <a:r>
              <a:rPr lang="en-GB" sz="4000" dirty="0" smtClean="0"/>
              <a:t>A:  So you can see them in the dialog boxes</a:t>
            </a:r>
            <a:endParaRPr lang="en-GB" sz="4000" dirty="0">
              <a:solidFill>
                <a:srgbClr val="C00000"/>
              </a:solidFill>
            </a:endParaRPr>
          </a:p>
        </p:txBody>
      </p:sp>
      <p:sp>
        <p:nvSpPr>
          <p:cNvPr id="3" name="Content Placeholder 2"/>
          <p:cNvSpPr>
            <a:spLocks noGrp="1"/>
          </p:cNvSpPr>
          <p:nvPr>
            <p:ph idx="1"/>
          </p:nvPr>
        </p:nvSpPr>
        <p:spPr>
          <a:xfrm>
            <a:off x="457200" y="2132856"/>
            <a:ext cx="8229600" cy="4267944"/>
          </a:xfrm>
        </p:spPr>
        <p:txBody>
          <a:bodyPr/>
          <a:lstStyle/>
          <a:p>
            <a:pPr>
              <a:buNone/>
            </a:pPr>
            <a:r>
              <a:rPr lang="en-GB" dirty="0" smtClean="0"/>
              <a:t>	</a:t>
            </a:r>
            <a:endParaRPr lang="en-GB" dirty="0" smtClean="0">
              <a:solidFill>
                <a:srgbClr val="C00000"/>
              </a:solidFill>
            </a:endParaRPr>
          </a:p>
          <a:p>
            <a:pPr>
              <a:buNone/>
            </a:pPr>
            <a:r>
              <a:rPr lang="en-GB" dirty="0" smtClean="0"/>
              <a:t> </a:t>
            </a:r>
          </a:p>
          <a:p>
            <a:endParaRPr lang="en-GB" dirty="0" smtClean="0">
              <a:solidFill>
                <a:srgbClr val="C00000"/>
              </a:solidFill>
            </a:endParaRPr>
          </a:p>
          <a:p>
            <a:endParaRPr lang="en-GB" dirty="0"/>
          </a:p>
        </p:txBody>
      </p:sp>
      <p:pic>
        <p:nvPicPr>
          <p:cNvPr id="4" name="Picture 2"/>
          <p:cNvPicPr>
            <a:picLocks noChangeAspect="1" noChangeArrowheads="1"/>
          </p:cNvPicPr>
          <p:nvPr/>
        </p:nvPicPr>
        <p:blipFill>
          <a:blip r:embed="rId2" cstate="print"/>
          <a:srcRect/>
          <a:stretch>
            <a:fillRect/>
          </a:stretch>
        </p:blipFill>
        <p:spPr bwMode="auto">
          <a:xfrm>
            <a:off x="467544" y="2413896"/>
            <a:ext cx="5857056" cy="41521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75854" y="1916832"/>
            <a:ext cx="5082580" cy="4636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5536" y="609601"/>
            <a:ext cx="8443664" cy="2133599"/>
          </a:xfrm>
        </p:spPr>
        <p:txBody>
          <a:bodyPr>
            <a:normAutofit fontScale="90000"/>
          </a:bodyPr>
          <a:lstStyle/>
          <a:p>
            <a:pPr algn="l"/>
            <a:r>
              <a:rPr lang="en-GB" sz="2200" b="1" dirty="0" smtClean="0">
                <a:solidFill>
                  <a:srgbClr val="0000FF"/>
                </a:solidFill>
                <a:latin typeface="Arial" pitchFamily="34" charset="0"/>
                <a:cs typeface="Arial" pitchFamily="34" charset="0"/>
              </a:rPr>
              <a:t>Teachers</a:t>
            </a:r>
            <a:r>
              <a:rPr lang="en-GB" sz="2200" dirty="0" smtClean="0">
                <a:latin typeface="Arial" pitchFamily="34" charset="0"/>
                <a:cs typeface="Arial" pitchFamily="34" charset="0"/>
              </a:rPr>
              <a:t> need ready-to-use files requiring little or no further preparation.  </a:t>
            </a:r>
            <a:r>
              <a:rPr lang="en-GB" sz="2200" b="1" dirty="0" smtClean="0">
                <a:solidFill>
                  <a:srgbClr val="0000FF"/>
                </a:solidFill>
                <a:latin typeface="Arial" pitchFamily="34" charset="0"/>
                <a:cs typeface="Arial" pitchFamily="34" charset="0"/>
              </a:rPr>
              <a:t>Students</a:t>
            </a:r>
            <a:r>
              <a:rPr lang="en-GB" sz="2200" dirty="0" smtClean="0">
                <a:latin typeface="Arial" pitchFamily="34" charset="0"/>
                <a:cs typeface="Arial" pitchFamily="34" charset="0"/>
              </a:rPr>
              <a:t> may only have </a:t>
            </a:r>
            <a:r>
              <a:rPr lang="en-GB" sz="2200" b="1" dirty="0" smtClean="0">
                <a:solidFill>
                  <a:srgbClr val="C00000"/>
                </a:solidFill>
                <a:latin typeface="Arial" pitchFamily="34" charset="0"/>
                <a:cs typeface="Arial" pitchFamily="34" charset="0"/>
              </a:rPr>
              <a:t>one semester </a:t>
            </a:r>
            <a:r>
              <a:rPr lang="en-GB" sz="2200" dirty="0" smtClean="0">
                <a:latin typeface="Arial" pitchFamily="34" charset="0"/>
                <a:cs typeface="Arial" pitchFamily="34" charset="0"/>
              </a:rPr>
              <a:t>of classes and lab sessions. </a:t>
            </a:r>
            <a:r>
              <a:rPr lang="en-GB" sz="2200" b="1" dirty="0" smtClean="0">
                <a:solidFill>
                  <a:srgbClr val="0000FF"/>
                </a:solidFill>
                <a:latin typeface="Arial" pitchFamily="34" charset="0"/>
                <a:cs typeface="Arial" pitchFamily="34" charset="0"/>
              </a:rPr>
              <a:t>Researchers</a:t>
            </a:r>
            <a:r>
              <a:rPr lang="en-GB" sz="2200" dirty="0" smtClean="0">
                <a:latin typeface="Arial" pitchFamily="34" charset="0"/>
                <a:cs typeface="Arial" pitchFamily="34" charset="0"/>
              </a:rPr>
              <a:t> need to factor in budgets, time, opportunity costs etc. </a:t>
            </a:r>
            <a:br>
              <a:rPr lang="en-GB" sz="2200" dirty="0" smtClean="0">
                <a:latin typeface="Arial" pitchFamily="34" charset="0"/>
                <a:cs typeface="Arial" pitchFamily="34" charset="0"/>
              </a:rPr>
            </a:br>
            <a:r>
              <a:rPr lang="en-GB" sz="2200" dirty="0" smtClean="0">
                <a:latin typeface="Arial" pitchFamily="34" charset="0"/>
                <a:cs typeface="Arial" pitchFamily="34" charset="0"/>
              </a:rPr>
              <a:t> </a:t>
            </a:r>
            <a:r>
              <a:rPr lang="en-GB" sz="2200" dirty="0" smtClean="0">
                <a:latin typeface="Arial" pitchFamily="34" charset="0"/>
                <a:cs typeface="Arial" pitchFamily="34" charset="0"/>
              </a:rPr>
              <a:t/>
            </a:r>
            <a:br>
              <a:rPr lang="en-GB" sz="2200" dirty="0" smtClean="0">
                <a:latin typeface="Arial" pitchFamily="34" charset="0"/>
                <a:cs typeface="Arial" pitchFamily="34" charset="0"/>
              </a:rPr>
            </a:br>
            <a:r>
              <a:rPr lang="en-GB" sz="2200" dirty="0" smtClean="0">
                <a:latin typeface="Arial" pitchFamily="34" charset="0"/>
                <a:cs typeface="Arial" pitchFamily="34" charset="0"/>
              </a:rPr>
              <a:t>All users need </a:t>
            </a:r>
            <a:r>
              <a:rPr lang="en-GB" sz="2200" dirty="0" smtClean="0">
                <a:latin typeface="Arial" pitchFamily="34" charset="0"/>
                <a:cs typeface="Arial" pitchFamily="34" charset="0"/>
              </a:rPr>
              <a:t>to be up and </a:t>
            </a:r>
            <a:r>
              <a:rPr lang="en-GB" sz="2200" dirty="0" smtClean="0">
                <a:latin typeface="Arial" pitchFamily="34" charset="0"/>
                <a:cs typeface="Arial" pitchFamily="34" charset="0"/>
              </a:rPr>
              <a:t>running with SPSS </a:t>
            </a:r>
            <a:r>
              <a:rPr lang="en-GB" sz="2200" dirty="0" smtClean="0">
                <a:latin typeface="Arial" pitchFamily="34" charset="0"/>
                <a:cs typeface="Arial" pitchFamily="34" charset="0"/>
              </a:rPr>
              <a:t>in the very first session. </a:t>
            </a:r>
            <a:r>
              <a:rPr lang="en-GB" sz="2800" dirty="0" smtClean="0">
                <a:latin typeface="Arial" pitchFamily="34" charset="0"/>
                <a:cs typeface="Arial" pitchFamily="34" charset="0"/>
              </a:rPr>
              <a:t/>
            </a:r>
            <a:br>
              <a:rPr lang="en-GB" sz="2800" dirty="0" smtClean="0">
                <a:latin typeface="Arial" pitchFamily="34" charset="0"/>
                <a:cs typeface="Arial" pitchFamily="34" charset="0"/>
              </a:rPr>
            </a:br>
            <a:r>
              <a:rPr lang="en-GB" sz="2800" dirty="0" smtClean="0">
                <a:latin typeface="Arial" pitchFamily="34" charset="0"/>
                <a:cs typeface="Arial" pitchFamily="34" charset="0"/>
              </a:rPr>
              <a:t/>
            </a:r>
            <a:br>
              <a:rPr lang="en-GB" sz="2800" dirty="0" smtClean="0">
                <a:latin typeface="Arial" pitchFamily="34" charset="0"/>
                <a:cs typeface="Arial" pitchFamily="34" charset="0"/>
              </a:rPr>
            </a:br>
            <a:r>
              <a:rPr lang="en-GB" sz="2800" dirty="0" smtClean="0">
                <a:latin typeface="Arial" pitchFamily="34" charset="0"/>
                <a:cs typeface="Arial" pitchFamily="34" charset="0"/>
              </a:rPr>
              <a:t> </a:t>
            </a:r>
            <a:r>
              <a:rPr lang="en-GB" sz="2200" b="1" dirty="0" smtClean="0">
                <a:solidFill>
                  <a:srgbClr val="C00000"/>
                </a:solidFill>
                <a:latin typeface="Arial" pitchFamily="34" charset="0"/>
                <a:cs typeface="Arial" pitchFamily="34" charset="0"/>
              </a:rPr>
              <a:t>Criteria</a:t>
            </a:r>
            <a:r>
              <a:rPr lang="en-GB" sz="2200" dirty="0" smtClean="0">
                <a:latin typeface="Arial" pitchFamily="34" charset="0"/>
                <a:cs typeface="Arial" pitchFamily="34" charset="0"/>
              </a:rPr>
              <a:t> for ease of understanding and (</a:t>
            </a:r>
            <a:r>
              <a:rPr lang="en-GB" sz="2200" b="1" dirty="0" smtClean="0">
                <a:solidFill>
                  <a:srgbClr val="C00000"/>
                </a:solidFill>
                <a:latin typeface="Arial" pitchFamily="34" charset="0"/>
                <a:cs typeface="Arial" pitchFamily="34" charset="0"/>
              </a:rPr>
              <a:t>immediate</a:t>
            </a:r>
            <a:r>
              <a:rPr lang="en-GB" sz="2200" dirty="0" smtClean="0">
                <a:latin typeface="Arial" pitchFamily="34" charset="0"/>
                <a:cs typeface="Arial" pitchFamily="34" charset="0"/>
              </a:rPr>
              <a:t>) use of SPSS files: </a:t>
            </a:r>
            <a:endParaRPr lang="en-GB" sz="2200" dirty="0">
              <a:latin typeface="Arial" pitchFamily="34" charset="0"/>
              <a:cs typeface="Arial" pitchFamily="34" charset="0"/>
            </a:endParaRPr>
          </a:p>
        </p:txBody>
      </p:sp>
      <p:sp>
        <p:nvSpPr>
          <p:cNvPr id="4" name="Subtitle 3"/>
          <p:cNvSpPr>
            <a:spLocks noGrp="1"/>
          </p:cNvSpPr>
          <p:nvPr>
            <p:ph type="subTitle" idx="1"/>
          </p:nvPr>
        </p:nvSpPr>
        <p:spPr>
          <a:xfrm>
            <a:off x="609600" y="2895600"/>
            <a:ext cx="8229600" cy="3413720"/>
          </a:xfrm>
        </p:spPr>
        <p:txBody>
          <a:bodyPr>
            <a:noAutofit/>
          </a:bodyPr>
          <a:lstStyle/>
          <a:p>
            <a:pPr algn="l">
              <a:buFont typeface="Arial" pitchFamily="34" charset="0"/>
              <a:buChar char="•"/>
            </a:pPr>
            <a:r>
              <a:rPr lang="en-GB" sz="2000" dirty="0" smtClean="0">
                <a:solidFill>
                  <a:schemeClr val="tx1"/>
                </a:solidFill>
              </a:rPr>
              <a:t>  </a:t>
            </a:r>
            <a:r>
              <a:rPr lang="en-GB" sz="2000" b="1" dirty="0" smtClean="0">
                <a:solidFill>
                  <a:srgbClr val="C00000"/>
                </a:solidFill>
              </a:rPr>
              <a:t>Full and clear documentation</a:t>
            </a:r>
            <a:r>
              <a:rPr lang="en-GB" sz="2000" dirty="0" smtClean="0">
                <a:solidFill>
                  <a:schemeClr val="tx1"/>
                </a:solidFill>
              </a:rPr>
              <a:t>, including (facsimile) questionnaire </a:t>
            </a:r>
          </a:p>
          <a:p>
            <a:pPr algn="l">
              <a:buFont typeface="Arial" pitchFamily="34" charset="0"/>
              <a:buChar char="•"/>
            </a:pPr>
            <a:r>
              <a:rPr lang="en-GB" sz="2000" dirty="0" smtClean="0">
                <a:solidFill>
                  <a:schemeClr val="tx1"/>
                </a:solidFill>
              </a:rPr>
              <a:t>  SPSS saved files </a:t>
            </a:r>
            <a:r>
              <a:rPr lang="en-GB" sz="2000" b="1" dirty="0" smtClean="0">
                <a:solidFill>
                  <a:srgbClr val="C00000"/>
                </a:solidFill>
              </a:rPr>
              <a:t>well designed </a:t>
            </a:r>
            <a:r>
              <a:rPr lang="en-GB" sz="2000" dirty="0" smtClean="0">
                <a:solidFill>
                  <a:schemeClr val="tx1"/>
                </a:solidFill>
              </a:rPr>
              <a:t>and </a:t>
            </a:r>
            <a:r>
              <a:rPr lang="en-GB" sz="2000" b="1" dirty="0" smtClean="0">
                <a:solidFill>
                  <a:srgbClr val="C00000"/>
                </a:solidFill>
              </a:rPr>
              <a:t>easy to navigate</a:t>
            </a:r>
          </a:p>
          <a:p>
            <a:pPr algn="l">
              <a:buFont typeface="Arial" pitchFamily="34" charset="0"/>
              <a:buChar char="•"/>
            </a:pPr>
            <a:r>
              <a:rPr lang="en-GB" sz="2000" dirty="0" smtClean="0">
                <a:solidFill>
                  <a:schemeClr val="tx1"/>
                </a:solidFill>
              </a:rPr>
              <a:t>  Names and/or variable labels </a:t>
            </a:r>
            <a:r>
              <a:rPr lang="en-GB" sz="2000" b="1" dirty="0" smtClean="0">
                <a:solidFill>
                  <a:srgbClr val="C00000"/>
                </a:solidFill>
              </a:rPr>
              <a:t>easily linked </a:t>
            </a:r>
            <a:r>
              <a:rPr lang="en-GB" sz="2000" dirty="0" smtClean="0">
                <a:solidFill>
                  <a:schemeClr val="tx1"/>
                </a:solidFill>
              </a:rPr>
              <a:t>to questionnaire</a:t>
            </a:r>
          </a:p>
          <a:p>
            <a:pPr algn="l">
              <a:buFont typeface="Arial" pitchFamily="34" charset="0"/>
              <a:buChar char="•"/>
            </a:pPr>
            <a:r>
              <a:rPr lang="en-GB" sz="2000" dirty="0" smtClean="0">
                <a:solidFill>
                  <a:schemeClr val="tx1"/>
                </a:solidFill>
              </a:rPr>
              <a:t>  Variables in </a:t>
            </a:r>
            <a:r>
              <a:rPr lang="en-GB" sz="2000" b="1" dirty="0" smtClean="0">
                <a:solidFill>
                  <a:srgbClr val="C00000"/>
                </a:solidFill>
              </a:rPr>
              <a:t>questionnaire order</a:t>
            </a:r>
            <a:r>
              <a:rPr lang="en-GB" sz="2000" dirty="0" smtClean="0">
                <a:solidFill>
                  <a:schemeClr val="tx1"/>
                </a:solidFill>
              </a:rPr>
              <a:t>, not alphabetical order</a:t>
            </a:r>
          </a:p>
          <a:p>
            <a:pPr algn="l">
              <a:buFont typeface="Arial" pitchFamily="34" charset="0"/>
              <a:buChar char="•"/>
            </a:pPr>
            <a:r>
              <a:rPr lang="en-GB" sz="2000" dirty="0" smtClean="0">
                <a:solidFill>
                  <a:schemeClr val="tx1"/>
                </a:solidFill>
              </a:rPr>
              <a:t>  Variable and value labels </a:t>
            </a:r>
            <a:r>
              <a:rPr lang="en-GB" sz="2000" b="1" dirty="0" smtClean="0">
                <a:solidFill>
                  <a:srgbClr val="C00000"/>
                </a:solidFill>
              </a:rPr>
              <a:t>short but clear</a:t>
            </a:r>
          </a:p>
          <a:p>
            <a:pPr algn="l">
              <a:buFont typeface="Arial" pitchFamily="34" charset="0"/>
              <a:buChar char="•"/>
            </a:pPr>
            <a:r>
              <a:rPr lang="en-GB" sz="2000" dirty="0" smtClean="0">
                <a:solidFill>
                  <a:schemeClr val="tx1"/>
                </a:solidFill>
              </a:rPr>
              <a:t>  Value labels to include</a:t>
            </a:r>
            <a:r>
              <a:rPr lang="en-GB" sz="2000" b="1" dirty="0" smtClean="0">
                <a:solidFill>
                  <a:srgbClr val="C00000"/>
                </a:solidFill>
              </a:rPr>
              <a:t> question number</a:t>
            </a:r>
            <a:r>
              <a:rPr lang="en-GB" sz="2000" dirty="0" smtClean="0">
                <a:solidFill>
                  <a:schemeClr val="tx1"/>
                </a:solidFill>
              </a:rPr>
              <a:t>, unless it is the variable name</a:t>
            </a:r>
          </a:p>
          <a:p>
            <a:pPr algn="l">
              <a:buFont typeface="Arial" pitchFamily="34" charset="0"/>
              <a:buChar char="•"/>
            </a:pPr>
            <a:r>
              <a:rPr lang="en-GB" sz="2000" dirty="0" smtClean="0">
                <a:solidFill>
                  <a:schemeClr val="tx1"/>
                </a:solidFill>
              </a:rPr>
              <a:t>  Value labels in </a:t>
            </a:r>
            <a:r>
              <a:rPr lang="en-GB" sz="2000" b="1" dirty="0" smtClean="0">
                <a:solidFill>
                  <a:srgbClr val="C00000"/>
                </a:solidFill>
              </a:rPr>
              <a:t>Mixed Case </a:t>
            </a:r>
            <a:r>
              <a:rPr lang="en-GB" sz="2000" dirty="0" smtClean="0">
                <a:solidFill>
                  <a:schemeClr val="tx1"/>
                </a:solidFill>
              </a:rPr>
              <a:t>and </a:t>
            </a:r>
            <a:r>
              <a:rPr lang="en-GB" sz="2000" b="1" dirty="0" smtClean="0">
                <a:solidFill>
                  <a:srgbClr val="C00000"/>
                </a:solidFill>
              </a:rPr>
              <a:t>literate</a:t>
            </a:r>
          </a:p>
          <a:p>
            <a:pPr algn="l">
              <a:buFont typeface="Arial" pitchFamily="34" charset="0"/>
              <a:buChar char="•"/>
            </a:pPr>
            <a:r>
              <a:rPr lang="en-GB" sz="2000" dirty="0" smtClean="0">
                <a:solidFill>
                  <a:schemeClr val="tx1"/>
                </a:solidFill>
              </a:rPr>
              <a:t>  Missing values </a:t>
            </a:r>
            <a:r>
              <a:rPr lang="en-GB" sz="2000" b="1" dirty="0" smtClean="0">
                <a:solidFill>
                  <a:srgbClr val="C00000"/>
                </a:solidFill>
              </a:rPr>
              <a:t>correctly and consistently assigned </a:t>
            </a:r>
            <a:r>
              <a:rPr lang="en-GB" sz="2000" dirty="0" smtClean="0">
                <a:solidFill>
                  <a:schemeClr val="tx1"/>
                </a:solidFill>
              </a:rPr>
              <a:t>and </a:t>
            </a:r>
            <a:r>
              <a:rPr lang="en-GB" sz="2000" b="1" dirty="0" smtClean="0">
                <a:solidFill>
                  <a:srgbClr val="C00000"/>
                </a:solidFill>
              </a:rPr>
              <a:t>declared</a:t>
            </a:r>
          </a:p>
          <a:p>
            <a:pPr algn="l">
              <a:buFont typeface="Arial" pitchFamily="34" charset="0"/>
              <a:buChar char="•"/>
            </a:pPr>
            <a:r>
              <a:rPr lang="en-GB" sz="2000" dirty="0" smtClean="0">
                <a:solidFill>
                  <a:schemeClr val="tx1"/>
                </a:solidFill>
              </a:rPr>
              <a:t>  Measurement levels </a:t>
            </a:r>
            <a:r>
              <a:rPr lang="en-GB" sz="2000" b="1" dirty="0" smtClean="0">
                <a:solidFill>
                  <a:srgbClr val="C00000"/>
                </a:solidFill>
              </a:rPr>
              <a:t>correctly assigned</a:t>
            </a:r>
          </a:p>
          <a:p>
            <a:pPr algn="l">
              <a:buFont typeface="Arial" pitchFamily="34" charset="0"/>
              <a:buChar char="•"/>
            </a:pPr>
            <a:endParaRPr lang="en-GB" sz="2000"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6203032" cy="360040"/>
          </a:xfrm>
        </p:spPr>
        <p:txBody>
          <a:bodyPr>
            <a:normAutofit fontScale="90000"/>
          </a:bodyPr>
          <a:lstStyle/>
          <a:p>
            <a:pPr algn="l"/>
            <a:r>
              <a:rPr lang="en-GB" sz="2700" b="1" dirty="0" smtClean="0"/>
              <a:t>Highlight the variable(s) you want and click on</a:t>
            </a:r>
            <a:endParaRPr lang="en-GB" sz="2700" b="1" dirty="0">
              <a:solidFill>
                <a:srgbClr val="0000FF"/>
              </a:solidFill>
            </a:endParaRPr>
          </a:p>
        </p:txBody>
      </p:sp>
      <p:pic>
        <p:nvPicPr>
          <p:cNvPr id="4" name="Content Placeholder 3"/>
          <p:cNvPicPr>
            <a:picLocks noGrp="1"/>
          </p:cNvPicPr>
          <p:nvPr>
            <p:ph idx="1"/>
          </p:nvPr>
        </p:nvPicPr>
        <p:blipFill>
          <a:blip r:embed="rId3" cstate="print"/>
          <a:srcRect/>
          <a:stretch>
            <a:fillRect/>
          </a:stretch>
        </p:blipFill>
        <p:spPr bwMode="auto">
          <a:xfrm>
            <a:off x="683568" y="2420888"/>
            <a:ext cx="2438400" cy="32766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3275856" y="2420888"/>
            <a:ext cx="2667000" cy="3280747"/>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6084168" y="2420888"/>
            <a:ext cx="2743200" cy="3277891"/>
          </a:xfrm>
          <a:prstGeom prst="rect">
            <a:avLst/>
          </a:prstGeom>
          <a:noFill/>
          <a:ln w="9525">
            <a:noFill/>
            <a:miter lim="800000"/>
            <a:headEnd/>
            <a:tailEnd/>
          </a:ln>
        </p:spPr>
      </p:pic>
      <p:sp>
        <p:nvSpPr>
          <p:cNvPr id="6" name="TextBox 5"/>
          <p:cNvSpPr txBox="1"/>
          <p:nvPr/>
        </p:nvSpPr>
        <p:spPr>
          <a:xfrm>
            <a:off x="683568" y="1988840"/>
            <a:ext cx="8136904" cy="369332"/>
          </a:xfrm>
          <a:prstGeom prst="rect">
            <a:avLst/>
          </a:prstGeom>
          <a:noFill/>
        </p:spPr>
        <p:txBody>
          <a:bodyPr wrap="square" rtlCol="0">
            <a:spAutoFit/>
          </a:bodyPr>
          <a:lstStyle/>
          <a:p>
            <a:r>
              <a:rPr lang="en-GB" b="1" dirty="0" smtClean="0">
                <a:solidFill>
                  <a:srgbClr val="C00000"/>
                </a:solidFill>
              </a:rPr>
              <a:t>1: Opening window	2: Highlight variables	3: Transfer to right pane</a:t>
            </a:r>
            <a:endParaRPr lang="en-GB" b="1" dirty="0">
              <a:solidFill>
                <a:srgbClr val="C00000"/>
              </a:solidFill>
            </a:endParaRPr>
          </a:p>
        </p:txBody>
      </p:sp>
      <p:pic>
        <p:nvPicPr>
          <p:cNvPr id="3" name="Picture 2"/>
          <p:cNvPicPr>
            <a:picLocks noChangeAspect="1" noChangeArrowheads="1"/>
          </p:cNvPicPr>
          <p:nvPr/>
        </p:nvPicPr>
        <p:blipFill>
          <a:blip r:embed="rId6" cstate="print"/>
          <a:srcRect/>
          <a:stretch>
            <a:fillRect/>
          </a:stretch>
        </p:blipFill>
        <p:spPr bwMode="auto">
          <a:xfrm>
            <a:off x="6588224" y="1196752"/>
            <a:ext cx="566182" cy="552028"/>
          </a:xfrm>
          <a:prstGeom prst="rect">
            <a:avLst/>
          </a:prstGeom>
          <a:noFill/>
          <a:ln w="9525">
            <a:noFill/>
            <a:miter lim="800000"/>
            <a:headEnd/>
            <a:tailEnd/>
          </a:ln>
        </p:spPr>
      </p:pic>
      <p:pic>
        <p:nvPicPr>
          <p:cNvPr id="8" name="Picture 2"/>
          <p:cNvPicPr>
            <a:picLocks noChangeAspect="1" noChangeArrowheads="1"/>
          </p:cNvPicPr>
          <p:nvPr/>
        </p:nvPicPr>
        <p:blipFill>
          <a:blip r:embed="rId7" cstate="print"/>
          <a:srcRect/>
          <a:stretch>
            <a:fillRect/>
          </a:stretch>
        </p:blipFill>
        <p:spPr bwMode="auto">
          <a:xfrm>
            <a:off x="533400" y="685800"/>
            <a:ext cx="4866821" cy="35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1143000"/>
          </a:xfrm>
        </p:spPr>
        <p:txBody>
          <a:bodyPr>
            <a:normAutofit fontScale="90000"/>
          </a:bodyPr>
          <a:lstStyle/>
          <a:p>
            <a:pPr algn="l"/>
            <a:r>
              <a:rPr lang="en-GB" sz="3600" b="1" dirty="0" smtClean="0">
                <a:solidFill>
                  <a:srgbClr val="C00000"/>
                </a:solidFill>
              </a:rPr>
              <a:t>If you can’t see the text </a:t>
            </a:r>
            <a:r>
              <a:rPr lang="en-GB" sz="3600" b="1" dirty="0" smtClean="0">
                <a:solidFill>
                  <a:srgbClr val="C00000"/>
                </a:solidFill>
              </a:rPr>
              <a:t>	you </a:t>
            </a:r>
            <a:r>
              <a:rPr lang="en-GB" sz="3600" b="1" dirty="0" smtClean="0">
                <a:solidFill>
                  <a:srgbClr val="C00000"/>
                </a:solidFill>
              </a:rPr>
              <a:t>can stretch </a:t>
            </a:r>
            <a:r>
              <a:rPr lang="en-GB" sz="3600" b="1" dirty="0" smtClean="0">
                <a:solidFill>
                  <a:srgbClr val="C00000"/>
                </a:solidFill>
              </a:rPr>
              <a:t>						the </a:t>
            </a:r>
            <a:r>
              <a:rPr lang="en-GB" sz="3600" b="1" dirty="0" smtClean="0">
                <a:solidFill>
                  <a:srgbClr val="C00000"/>
                </a:solidFill>
              </a:rPr>
              <a:t>window:</a:t>
            </a:r>
            <a:endParaRPr lang="en-GB" sz="3600" b="1" dirty="0">
              <a:solidFill>
                <a:srgbClr val="C00000"/>
              </a:solidFill>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3406731" y="1772816"/>
            <a:ext cx="5341733" cy="3312368"/>
          </a:xfrm>
          <a:prstGeom prst="rect">
            <a:avLst/>
          </a:prstGeom>
          <a:noFill/>
          <a:ln w="9525">
            <a:noFill/>
            <a:miter lim="800000"/>
            <a:headEnd/>
            <a:tailEnd/>
          </a:ln>
        </p:spPr>
      </p:pic>
      <p:pic>
        <p:nvPicPr>
          <p:cNvPr id="4" name="Content Placeholder 3"/>
          <p:cNvPicPr>
            <a:picLocks/>
          </p:cNvPicPr>
          <p:nvPr/>
        </p:nvPicPr>
        <p:blipFill>
          <a:blip r:embed="rId3" cstate="print"/>
          <a:srcRect/>
          <a:stretch>
            <a:fillRect/>
          </a:stretch>
        </p:blipFill>
        <p:spPr bwMode="auto">
          <a:xfrm>
            <a:off x="683568" y="1772816"/>
            <a:ext cx="2448272" cy="3331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260648"/>
            <a:ext cx="8229600" cy="1143000"/>
          </a:xfrm>
        </p:spPr>
        <p:txBody>
          <a:bodyPr>
            <a:normAutofit fontScale="90000"/>
          </a:bodyPr>
          <a:lstStyle/>
          <a:p>
            <a:pPr algn="l"/>
            <a:r>
              <a:rPr lang="en-GB" sz="3600" b="1" dirty="0" smtClean="0">
                <a:solidFill>
                  <a:srgbClr val="C00000"/>
                </a:solidFill>
              </a:rPr>
              <a:t>Display for </a:t>
            </a:r>
            <a:r>
              <a:rPr lang="en-GB" sz="3600" b="1" dirty="0" smtClean="0"/>
              <a:t>Define Variable Properties (DVP)</a:t>
            </a:r>
            <a:br>
              <a:rPr lang="en-GB" sz="3600" b="1" dirty="0" smtClean="0"/>
            </a:br>
            <a:r>
              <a:rPr lang="en-GB" sz="3600" b="1" dirty="0" smtClean="0"/>
              <a:t/>
            </a:r>
            <a:br>
              <a:rPr lang="en-GB" sz="3600" b="1" dirty="0" smtClean="0"/>
            </a:br>
            <a:r>
              <a:rPr lang="en-GB" sz="3600" b="1" dirty="0" smtClean="0"/>
              <a:t>Variable </a:t>
            </a:r>
            <a:r>
              <a:rPr lang="en-GB" sz="3600" b="1" dirty="0" err="1" smtClean="0">
                <a:solidFill>
                  <a:srgbClr val="CC00FF"/>
                </a:solidFill>
              </a:rPr>
              <a:t>NHSSat</a:t>
            </a:r>
            <a:endParaRPr lang="en-GB" sz="3600" b="1" dirty="0">
              <a:solidFill>
                <a:srgbClr val="CC00FF"/>
              </a:solidFill>
            </a:endParaRPr>
          </a:p>
        </p:txBody>
      </p:sp>
      <p:pic>
        <p:nvPicPr>
          <p:cNvPr id="11267" name="Picture 3"/>
          <p:cNvPicPr>
            <a:picLocks noChangeAspect="1" noChangeArrowheads="1"/>
          </p:cNvPicPr>
          <p:nvPr/>
        </p:nvPicPr>
        <p:blipFill>
          <a:blip r:embed="rId2" cstate="print"/>
          <a:srcRect/>
          <a:stretch>
            <a:fillRect/>
          </a:stretch>
        </p:blipFill>
        <p:spPr bwMode="auto">
          <a:xfrm>
            <a:off x="251520" y="1844824"/>
            <a:ext cx="8627225" cy="4599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467544" y="1988840"/>
            <a:ext cx="7961320" cy="4248472"/>
          </a:xfrm>
          <a:prstGeom prst="rect">
            <a:avLst/>
          </a:prstGeom>
          <a:noFill/>
          <a:ln w="9525">
            <a:noFill/>
            <a:miter lim="800000"/>
            <a:headEnd/>
            <a:tailEnd/>
          </a:ln>
        </p:spPr>
      </p:pic>
      <p:sp>
        <p:nvSpPr>
          <p:cNvPr id="4" name="TextBox 3"/>
          <p:cNvSpPr txBox="1"/>
          <p:nvPr/>
        </p:nvSpPr>
        <p:spPr>
          <a:xfrm>
            <a:off x="323528" y="404664"/>
            <a:ext cx="8820472" cy="1508105"/>
          </a:xfrm>
          <a:prstGeom prst="rect">
            <a:avLst/>
          </a:prstGeom>
          <a:noFill/>
        </p:spPr>
        <p:txBody>
          <a:bodyPr wrap="square" rtlCol="0">
            <a:spAutoFit/>
          </a:bodyPr>
          <a:lstStyle/>
          <a:p>
            <a:r>
              <a:rPr lang="en-GB" sz="2400" b="1" dirty="0" smtClean="0"/>
              <a:t>DVP is probably </a:t>
            </a:r>
            <a:r>
              <a:rPr lang="en-GB" sz="2400" b="1" dirty="0" smtClean="0">
                <a:solidFill>
                  <a:srgbClr val="CC3300"/>
                </a:solidFill>
              </a:rPr>
              <a:t>the most valuable </a:t>
            </a:r>
            <a:r>
              <a:rPr lang="en-GB" sz="2400" b="1" dirty="0" smtClean="0"/>
              <a:t>facility for exploring SPSS files</a:t>
            </a:r>
            <a:r>
              <a:rPr lang="en-GB" sz="2400" b="1" dirty="0" smtClean="0">
                <a:solidFill>
                  <a:srgbClr val="CC3300"/>
                </a:solidFill>
              </a:rPr>
              <a:t>.</a:t>
            </a:r>
          </a:p>
          <a:p>
            <a:endParaRPr lang="en-GB" sz="2400" b="1" dirty="0" smtClean="0">
              <a:solidFill>
                <a:srgbClr val="CC3300"/>
              </a:solidFill>
            </a:endParaRPr>
          </a:p>
          <a:p>
            <a:r>
              <a:rPr lang="en-GB" sz="2200" b="1" dirty="0" smtClean="0"/>
              <a:t>Indicates any values specified as </a:t>
            </a:r>
            <a:r>
              <a:rPr lang="en-GB" sz="2200" b="1" dirty="0" smtClean="0">
                <a:solidFill>
                  <a:srgbClr val="006600"/>
                </a:solidFill>
              </a:rPr>
              <a:t>Missing</a:t>
            </a:r>
            <a:r>
              <a:rPr lang="en-GB" sz="2200" b="1" dirty="0" smtClean="0"/>
              <a:t>, displays number of cases under </a:t>
            </a:r>
            <a:r>
              <a:rPr lang="en-GB" sz="2200" b="1" dirty="0" smtClean="0">
                <a:solidFill>
                  <a:srgbClr val="006600"/>
                </a:solidFill>
              </a:rPr>
              <a:t>Count</a:t>
            </a:r>
            <a:r>
              <a:rPr lang="en-GB" sz="2200" b="1" dirty="0" smtClean="0">
                <a:solidFill>
                  <a:srgbClr val="CC3300"/>
                </a:solidFill>
              </a:rPr>
              <a:t> </a:t>
            </a:r>
            <a:r>
              <a:rPr lang="en-GB" sz="2200" b="1" dirty="0" smtClean="0"/>
              <a:t>for each value encountered, together with </a:t>
            </a:r>
            <a:r>
              <a:rPr lang="en-GB" sz="2200" b="1" dirty="0" smtClean="0">
                <a:solidFill>
                  <a:srgbClr val="006600"/>
                </a:solidFill>
              </a:rPr>
              <a:t>Label</a:t>
            </a:r>
            <a:r>
              <a:rPr lang="en-GB" sz="2200" b="1" dirty="0" smtClean="0">
                <a:solidFill>
                  <a:srgbClr val="CC3300"/>
                </a:solidFill>
              </a:rPr>
              <a:t> </a:t>
            </a:r>
            <a:r>
              <a:rPr lang="en-GB" sz="2200" b="1" dirty="0" smtClean="0"/>
              <a:t>(if any)</a:t>
            </a:r>
            <a:endParaRPr lang="en-GB" sz="22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229600" cy="576064"/>
          </a:xfrm>
        </p:spPr>
        <p:txBody>
          <a:bodyPr>
            <a:normAutofit fontScale="90000"/>
          </a:bodyPr>
          <a:lstStyle/>
          <a:p>
            <a:pPr algn="l"/>
            <a:r>
              <a:rPr lang="en-GB" b="1" dirty="0" smtClean="0"/>
              <a:t/>
            </a:r>
            <a:br>
              <a:rPr lang="en-GB" b="1" dirty="0" smtClean="0"/>
            </a:br>
            <a:r>
              <a:rPr lang="en-GB" sz="3100" b="1" dirty="0" smtClean="0">
                <a:solidFill>
                  <a:srgbClr val="C00000"/>
                </a:solidFill>
              </a:rPr>
              <a:t>Missing values</a:t>
            </a:r>
            <a:r>
              <a:rPr lang="en-GB" dirty="0" smtClean="0">
                <a:solidFill>
                  <a:srgbClr val="C00000"/>
                </a:solidFill>
              </a:rPr>
              <a:t/>
            </a:r>
            <a:br>
              <a:rPr lang="en-GB" dirty="0" smtClean="0">
                <a:solidFill>
                  <a:srgbClr val="C00000"/>
                </a:solidFill>
              </a:rPr>
            </a:br>
            <a:endParaRPr lang="en-GB" dirty="0">
              <a:solidFill>
                <a:srgbClr val="C00000"/>
              </a:solidFill>
            </a:endParaRPr>
          </a:p>
        </p:txBody>
      </p:sp>
      <p:sp>
        <p:nvSpPr>
          <p:cNvPr id="3" name="Content Placeholder 2"/>
          <p:cNvSpPr>
            <a:spLocks noGrp="1"/>
          </p:cNvSpPr>
          <p:nvPr>
            <p:ph idx="1"/>
          </p:nvPr>
        </p:nvSpPr>
        <p:spPr>
          <a:xfrm>
            <a:off x="683568" y="1196752"/>
            <a:ext cx="7920880" cy="1324744"/>
          </a:xfrm>
        </p:spPr>
        <p:txBody>
          <a:bodyPr>
            <a:normAutofit/>
          </a:bodyPr>
          <a:lstStyle/>
          <a:p>
            <a:pPr>
              <a:buNone/>
            </a:pPr>
            <a:r>
              <a:rPr lang="en-GB" sz="2600" b="1" dirty="0" smtClean="0"/>
              <a:t>Not all missing values have been declared, apart from negative values (and not always then).  </a:t>
            </a:r>
          </a:p>
          <a:p>
            <a:endParaRPr lang="en-GB" dirty="0" smtClean="0"/>
          </a:p>
        </p:txBody>
      </p:sp>
      <p:pic>
        <p:nvPicPr>
          <p:cNvPr id="1027" name="Picture 3"/>
          <p:cNvPicPr>
            <a:picLocks noChangeAspect="1" noChangeArrowheads="1"/>
          </p:cNvPicPr>
          <p:nvPr/>
        </p:nvPicPr>
        <p:blipFill>
          <a:blip r:embed="rId2" cstate="print"/>
          <a:srcRect/>
          <a:stretch>
            <a:fillRect/>
          </a:stretch>
        </p:blipFill>
        <p:spPr bwMode="auto">
          <a:xfrm>
            <a:off x="323527" y="2780928"/>
            <a:ext cx="8384931"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2987824" y="1772816"/>
            <a:ext cx="5760640" cy="3901298"/>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611560" y="1772816"/>
            <a:ext cx="1800200" cy="3900434"/>
          </a:xfrm>
          <a:prstGeom prst="rect">
            <a:avLst/>
          </a:prstGeom>
          <a:noFill/>
          <a:ln w="9525">
            <a:noFill/>
            <a:miter lim="800000"/>
            <a:headEnd/>
            <a:tailEnd/>
          </a:ln>
        </p:spPr>
      </p:pic>
      <p:sp>
        <p:nvSpPr>
          <p:cNvPr id="6" name="TextBox 5"/>
          <p:cNvSpPr txBox="1"/>
          <p:nvPr/>
        </p:nvSpPr>
        <p:spPr>
          <a:xfrm>
            <a:off x="611560" y="836712"/>
            <a:ext cx="2880320" cy="461665"/>
          </a:xfrm>
          <a:prstGeom prst="rect">
            <a:avLst/>
          </a:prstGeom>
          <a:noFill/>
        </p:spPr>
        <p:txBody>
          <a:bodyPr wrap="square" rtlCol="0">
            <a:spAutoFit/>
          </a:bodyPr>
          <a:lstStyle/>
          <a:p>
            <a:r>
              <a:rPr lang="en-GB" sz="2400" b="1" dirty="0" smtClean="0">
                <a:solidFill>
                  <a:srgbClr val="CC3300"/>
                </a:solidFill>
              </a:rPr>
              <a:t>August 2013 version</a:t>
            </a:r>
            <a:endParaRPr lang="en-GB" sz="2400" b="1" dirty="0">
              <a:solidFill>
                <a:srgbClr val="CC33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820472" cy="1143000"/>
          </a:xfrm>
        </p:spPr>
        <p:txBody>
          <a:bodyPr>
            <a:normAutofit fontScale="90000"/>
          </a:bodyPr>
          <a:lstStyle/>
          <a:p>
            <a:pPr algn="l"/>
            <a:r>
              <a:rPr lang="en-GB" sz="3100" b="1" dirty="0" smtClean="0">
                <a:solidFill>
                  <a:srgbClr val="C00000"/>
                </a:solidFill>
              </a:rPr>
              <a:t>Three missing values, none declared</a:t>
            </a:r>
            <a:r>
              <a:rPr lang="en-GB" sz="3600" dirty="0" smtClean="0">
                <a:solidFill>
                  <a:srgbClr val="C00000"/>
                </a:solidFill>
              </a:rPr>
              <a:t/>
            </a:r>
            <a:br>
              <a:rPr lang="en-GB" sz="3600" dirty="0" smtClean="0">
                <a:solidFill>
                  <a:srgbClr val="C00000"/>
                </a:solidFill>
              </a:rPr>
            </a:br>
            <a:r>
              <a:rPr lang="en-GB" sz="2700" dirty="0" smtClean="0"/>
              <a:t>(Also two spurious decimal places in what should be integer values)</a:t>
            </a:r>
            <a:br>
              <a:rPr lang="en-GB" sz="2700" dirty="0" smtClean="0"/>
            </a:br>
            <a:endParaRPr lang="en-GB" sz="2700" dirty="0">
              <a:solidFill>
                <a:srgbClr val="C00000"/>
              </a:solidFill>
            </a:endParaRPr>
          </a:p>
        </p:txBody>
      </p:sp>
      <p:pic>
        <p:nvPicPr>
          <p:cNvPr id="4" name="Content Placeholder 3"/>
          <p:cNvPicPr>
            <a:picLocks noGrp="1"/>
          </p:cNvPicPr>
          <p:nvPr>
            <p:ph idx="1"/>
          </p:nvPr>
        </p:nvPicPr>
        <p:blipFill>
          <a:blip r:embed="rId3" cstate="print"/>
          <a:srcRect/>
          <a:stretch>
            <a:fillRect/>
          </a:stretch>
        </p:blipFill>
        <p:spPr bwMode="auto">
          <a:xfrm>
            <a:off x="539552" y="1844824"/>
            <a:ext cx="8061960" cy="4297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Missing values not declared</a:t>
            </a:r>
            <a:endParaRPr lang="en-GB"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Whole swathes of values in the range 7, 97, 997, 9997 (</a:t>
            </a:r>
            <a:r>
              <a:rPr lang="en-US" dirty="0" err="1" smtClean="0">
                <a:solidFill>
                  <a:srgbClr val="C00000"/>
                </a:solidFill>
              </a:rPr>
              <a:t>Uncodable</a:t>
            </a:r>
            <a:r>
              <a:rPr lang="en-US" dirty="0" smtClean="0"/>
              <a:t>) 8, 98, 998, 9998 (</a:t>
            </a:r>
            <a:r>
              <a:rPr lang="en-US" dirty="0" smtClean="0">
                <a:solidFill>
                  <a:srgbClr val="C00000"/>
                </a:solidFill>
              </a:rPr>
              <a:t>Don’t know</a:t>
            </a:r>
            <a:r>
              <a:rPr lang="en-US" dirty="0" smtClean="0"/>
              <a:t>) and 9, 99, 999,9999 (</a:t>
            </a:r>
            <a:r>
              <a:rPr lang="en-US" dirty="0" smtClean="0">
                <a:solidFill>
                  <a:srgbClr val="C00000"/>
                </a:solidFill>
              </a:rPr>
              <a:t>Refusal</a:t>
            </a:r>
            <a:r>
              <a:rPr lang="en-US" dirty="0" smtClean="0"/>
              <a:t>) have not been so declared, even though they are explained in the user documentation.  </a:t>
            </a:r>
            <a:endParaRPr lang="en-GB" dirty="0" smtClean="0"/>
          </a:p>
          <a:p>
            <a:pPr>
              <a:buNone/>
            </a:pPr>
            <a:r>
              <a:rPr lang="en-GB" dirty="0" smtClean="0"/>
              <a:t> </a:t>
            </a:r>
          </a:p>
          <a:p>
            <a:r>
              <a:rPr lang="en-GB" dirty="0" smtClean="0"/>
              <a:t>SPSS only allows three discrete missing values to be entered, but In the examples below, for variables </a:t>
            </a:r>
            <a:r>
              <a:rPr lang="en-GB" b="1" dirty="0" err="1" smtClean="0">
                <a:solidFill>
                  <a:schemeClr val="accent6">
                    <a:lumMod val="75000"/>
                  </a:schemeClr>
                </a:solidFill>
              </a:rPr>
              <a:t>REarnQ</a:t>
            </a:r>
            <a:r>
              <a:rPr lang="en-GB" b="1" dirty="0" smtClean="0"/>
              <a:t> </a:t>
            </a:r>
            <a:r>
              <a:rPr lang="en-GB" dirty="0" smtClean="0"/>
              <a:t>and </a:t>
            </a:r>
            <a:r>
              <a:rPr lang="en-GB" b="1" dirty="0" err="1" smtClean="0">
                <a:solidFill>
                  <a:schemeClr val="accent6">
                    <a:lumMod val="75000"/>
                  </a:schemeClr>
                </a:solidFill>
              </a:rPr>
              <a:t>REarnD</a:t>
            </a:r>
            <a:r>
              <a:rPr lang="en-GB" dirty="0" smtClean="0"/>
              <a:t>  there are four values to be treated as missing. </a:t>
            </a:r>
          </a:p>
          <a:p>
            <a:endParaRPr lang="en-GB"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solidFill>
                  <a:srgbClr val="C00000"/>
                </a:solidFill>
              </a:rPr>
              <a:t>Too many missing values</a:t>
            </a:r>
            <a:endParaRPr lang="en-GB" sz="2800"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n-GB" dirty="0" smtClean="0"/>
              <a:t>In many cases there are up to 5 values (and in one case 8) which can be, or need to be, treated as missing, but SPSS only allows for three discrete values.  </a:t>
            </a:r>
          </a:p>
          <a:p>
            <a:pPr>
              <a:buNone/>
            </a:pPr>
            <a:endParaRPr lang="en-GB" dirty="0" smtClean="0"/>
          </a:p>
          <a:p>
            <a:r>
              <a:rPr lang="en-GB" dirty="0" smtClean="0"/>
              <a:t>As well as "Don't know", "Refused" some variables have codes for “Other” ”</a:t>
            </a:r>
            <a:r>
              <a:rPr lang="en-GB" dirty="0" err="1" smtClean="0"/>
              <a:t>Uncodeable</a:t>
            </a:r>
            <a:r>
              <a:rPr lang="en-GB" dirty="0" smtClean="0"/>
              <a:t>” “Can't decide” etc. which can/should be treated as missing?</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sz="3600" b="1" dirty="0" smtClean="0">
                <a:solidFill>
                  <a:srgbClr val="C00000"/>
                </a:solidFill>
              </a:rPr>
              <a:t>Four missing values: only one declared</a:t>
            </a:r>
            <a:r>
              <a:rPr lang="en-GB" dirty="0" smtClean="0"/>
              <a:t/>
            </a:r>
            <a:br>
              <a:rPr lang="en-GB" dirty="0" smtClean="0"/>
            </a:br>
            <a:endParaRPr lang="en-GB" dirty="0"/>
          </a:p>
        </p:txBody>
      </p:sp>
      <p:sp>
        <p:nvSpPr>
          <p:cNvPr id="3" name="Content Placeholder 2"/>
          <p:cNvSpPr>
            <a:spLocks noGrp="1"/>
          </p:cNvSpPr>
          <p:nvPr>
            <p:ph idx="1"/>
          </p:nvPr>
        </p:nvSpPr>
        <p:spPr/>
        <p:txBody>
          <a:bodyPr/>
          <a:lstStyle/>
          <a:p>
            <a:endParaRPr lang="en-GB" dirty="0"/>
          </a:p>
        </p:txBody>
      </p:sp>
      <p:pic>
        <p:nvPicPr>
          <p:cNvPr id="4" name="Picture 3" descr="cid:image007.jpg@01CEA800.94805DB0"/>
          <p:cNvPicPr/>
          <p:nvPr/>
        </p:nvPicPr>
        <p:blipFill>
          <a:blip r:embed="rId2" r:link="rId3" cstate="print"/>
          <a:srcRect/>
          <a:stretch>
            <a:fillRect/>
          </a:stretch>
        </p:blipFill>
        <p:spPr bwMode="auto">
          <a:xfrm>
            <a:off x="457200" y="1600200"/>
            <a:ext cx="81534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3300"/>
                </a:solidFill>
              </a:rPr>
              <a:t>British Social Attitudes</a:t>
            </a:r>
            <a:endParaRPr lang="en-GB" dirty="0"/>
          </a:p>
        </p:txBody>
      </p:sp>
      <p:sp>
        <p:nvSpPr>
          <p:cNvPr id="3" name="TextBox 2"/>
          <p:cNvSpPr txBox="1"/>
          <p:nvPr/>
        </p:nvSpPr>
        <p:spPr>
          <a:xfrm>
            <a:off x="755576" y="1700808"/>
            <a:ext cx="7776864" cy="2554545"/>
          </a:xfrm>
          <a:prstGeom prst="rect">
            <a:avLst/>
          </a:prstGeom>
          <a:noFill/>
        </p:spPr>
        <p:txBody>
          <a:bodyPr wrap="square" rtlCol="0">
            <a:spAutoFit/>
          </a:bodyPr>
          <a:lstStyle/>
          <a:p>
            <a:r>
              <a:rPr lang="en-GB" sz="3200" b="1" dirty="0" smtClean="0"/>
              <a:t>Question:</a:t>
            </a:r>
          </a:p>
          <a:p>
            <a:endParaRPr lang="en-GB" sz="3200" dirty="0" smtClean="0"/>
          </a:p>
          <a:p>
            <a:r>
              <a:rPr lang="en-GB" sz="3200" b="1" dirty="0" smtClean="0"/>
              <a:t>All in all, how satisfied or dissatisfied would you say you are with the way in which the National Health Service runs nowadays?</a:t>
            </a:r>
            <a:endParaRPr lang="en-GB" sz="3200" b="1" dirty="0"/>
          </a:p>
        </p:txBody>
      </p:sp>
      <p:sp>
        <p:nvSpPr>
          <p:cNvPr id="4" name="TextBox 3"/>
          <p:cNvSpPr txBox="1"/>
          <p:nvPr/>
        </p:nvSpPr>
        <p:spPr>
          <a:xfrm>
            <a:off x="1043608" y="5373216"/>
            <a:ext cx="6932795" cy="523220"/>
          </a:xfrm>
          <a:prstGeom prst="rect">
            <a:avLst/>
          </a:prstGeom>
          <a:noFill/>
        </p:spPr>
        <p:txBody>
          <a:bodyPr wrap="none" rtlCol="0">
            <a:spAutoFit/>
          </a:bodyPr>
          <a:lstStyle/>
          <a:p>
            <a:r>
              <a:rPr lang="en-GB" sz="2800" b="1" dirty="0" smtClean="0"/>
              <a:t>In all SPSS </a:t>
            </a:r>
            <a:r>
              <a:rPr lang="en-GB" sz="2800" b="1" dirty="0" smtClean="0"/>
              <a:t>waves </a:t>
            </a:r>
            <a:r>
              <a:rPr lang="en-GB" sz="2800" b="1" dirty="0" smtClean="0"/>
              <a:t>this variable is called </a:t>
            </a:r>
            <a:r>
              <a:rPr lang="en-GB" sz="2800" b="1" dirty="0" err="1" smtClean="0">
                <a:solidFill>
                  <a:srgbClr val="CC00FF"/>
                </a:solidFill>
              </a:rPr>
              <a:t>nhssat</a:t>
            </a:r>
            <a:endParaRPr lang="en-GB" sz="2800" b="1" dirty="0">
              <a:solidFill>
                <a:srgbClr val="CC00FF"/>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C00000"/>
                </a:solidFill>
              </a:rPr>
              <a:t>Four missing values: only one decla</a:t>
            </a:r>
            <a:r>
              <a:rPr lang="en-GB" sz="2800" b="1" dirty="0" smtClean="0">
                <a:solidFill>
                  <a:srgbClr val="C00000"/>
                </a:solidFill>
              </a:rPr>
              <a:t>red</a:t>
            </a:r>
            <a:endParaRPr lang="en-GB" sz="2800" b="1" dirty="0">
              <a:solidFill>
                <a:srgbClr val="C00000"/>
              </a:solidFill>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1447800" y="1447800"/>
            <a:ext cx="5715000" cy="48047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C00000"/>
                </a:solidFill>
              </a:rPr>
              <a:t>Four missing values: only one declared</a:t>
            </a:r>
            <a:endParaRPr lang="en-GB" sz="3200" b="1" dirty="0">
              <a:solidFill>
                <a:srgbClr val="C00000"/>
              </a:solidFill>
            </a:endParaRPr>
          </a:p>
        </p:txBody>
      </p:sp>
      <p:sp>
        <p:nvSpPr>
          <p:cNvPr id="3" name="Content Placeholder 2"/>
          <p:cNvSpPr>
            <a:spLocks noGrp="1"/>
          </p:cNvSpPr>
          <p:nvPr>
            <p:ph idx="1"/>
          </p:nvPr>
        </p:nvSpPr>
        <p:spPr/>
        <p:txBody>
          <a:bodyPr/>
          <a:lstStyle/>
          <a:p>
            <a:pPr>
              <a:buNone/>
            </a:pPr>
            <a:r>
              <a:rPr lang="en-GB" dirty="0" smtClean="0"/>
              <a:t>	This is not a problem since two of the allowed values can be used to indicate the lower and upper limits of a range of values, </a:t>
            </a:r>
            <a:r>
              <a:rPr lang="en-GB" dirty="0" err="1" smtClean="0"/>
              <a:t>eg</a:t>
            </a:r>
            <a:r>
              <a:rPr lang="en-GB" dirty="0" smtClean="0"/>
              <a:t>:</a:t>
            </a:r>
          </a:p>
          <a:p>
            <a:pPr>
              <a:buNone/>
            </a:pPr>
            <a:r>
              <a:rPr lang="en-GB" dirty="0" smtClean="0"/>
              <a:t> </a:t>
            </a:r>
          </a:p>
          <a:p>
            <a:pPr>
              <a:buNone/>
            </a:pPr>
            <a:r>
              <a:rPr lang="en-GB" dirty="0" smtClean="0">
                <a:solidFill>
                  <a:srgbClr val="0000FF"/>
                </a:solidFill>
              </a:rPr>
              <a:t>	missing values </a:t>
            </a:r>
          </a:p>
          <a:p>
            <a:pPr>
              <a:buNone/>
            </a:pPr>
            <a:r>
              <a:rPr lang="en-GB" dirty="0" smtClean="0">
                <a:solidFill>
                  <a:srgbClr val="0000FF"/>
                </a:solidFill>
              </a:rPr>
              <a:t>		</a:t>
            </a:r>
            <a:r>
              <a:rPr lang="en-GB" dirty="0" err="1" smtClean="0"/>
              <a:t>rearnq</a:t>
            </a:r>
            <a:r>
              <a:rPr lang="en-GB" dirty="0" smtClean="0"/>
              <a:t> (-1, 7 </a:t>
            </a:r>
            <a:r>
              <a:rPr lang="en-GB" dirty="0" smtClean="0">
                <a:solidFill>
                  <a:schemeClr val="accent2">
                    <a:lumMod val="75000"/>
                  </a:schemeClr>
                </a:solidFill>
              </a:rPr>
              <a:t>thru</a:t>
            </a:r>
            <a:r>
              <a:rPr lang="en-GB" dirty="0" smtClean="0">
                <a:solidFill>
                  <a:srgbClr val="0000FF"/>
                </a:solidFill>
              </a:rPr>
              <a:t> </a:t>
            </a:r>
            <a:r>
              <a:rPr lang="en-GB" dirty="0" smtClean="0"/>
              <a:t>9)</a:t>
            </a:r>
          </a:p>
          <a:p>
            <a:pPr>
              <a:buNone/>
            </a:pPr>
            <a:r>
              <a:rPr lang="en-GB" dirty="0" smtClean="0"/>
              <a:t>		</a:t>
            </a:r>
            <a:r>
              <a:rPr lang="en-GB" dirty="0" err="1" smtClean="0"/>
              <a:t>rearnd</a:t>
            </a:r>
            <a:r>
              <a:rPr lang="en-GB" dirty="0" smtClean="0"/>
              <a:t> (-1, 97 </a:t>
            </a:r>
            <a:r>
              <a:rPr lang="en-GB" dirty="0" smtClean="0">
                <a:solidFill>
                  <a:schemeClr val="accent2">
                    <a:lumMod val="75000"/>
                  </a:schemeClr>
                </a:solidFill>
              </a:rPr>
              <a:t>thru</a:t>
            </a:r>
            <a:r>
              <a:rPr lang="en-GB" dirty="0" smtClean="0"/>
              <a:t> 99) .</a:t>
            </a:r>
          </a:p>
          <a:p>
            <a:endParaRPr lang="en-GB"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C00000"/>
                </a:solidFill>
              </a:rPr>
              <a:t>Four missing values, only 2 declared</a:t>
            </a:r>
            <a:endParaRPr lang="en-GB" sz="3200" b="1" dirty="0">
              <a:solidFill>
                <a:srgbClr val="C00000"/>
              </a:solidFill>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427185" y="1828800"/>
            <a:ext cx="838342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C00000"/>
                </a:solidFill>
              </a:rPr>
              <a:t>Five missing values, only three declared (1</a:t>
            </a:r>
            <a:r>
              <a:rPr lang="en-GB" sz="3200" dirty="0" smtClean="0">
                <a:solidFill>
                  <a:srgbClr val="C00000"/>
                </a:solidFill>
              </a:rPr>
              <a:t>)</a:t>
            </a:r>
            <a:endParaRPr lang="en-GB" sz="3200" dirty="0">
              <a:solidFill>
                <a:srgbClr val="C00000"/>
              </a:solidFill>
            </a:endParaRPr>
          </a:p>
        </p:txBody>
      </p:sp>
      <p:pic>
        <p:nvPicPr>
          <p:cNvPr id="4" name="Content Placeholder 3"/>
          <p:cNvPicPr>
            <a:picLocks noGrp="1"/>
          </p:cNvPicPr>
          <p:nvPr>
            <p:ph idx="1"/>
          </p:nvPr>
        </p:nvPicPr>
        <p:blipFill>
          <a:blip r:embed="rId2" cstate="print"/>
          <a:srcRect/>
          <a:stretch>
            <a:fillRect/>
          </a:stretch>
        </p:blipFill>
        <p:spPr bwMode="auto">
          <a:xfrm>
            <a:off x="541020" y="1714341"/>
            <a:ext cx="8061960" cy="4297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C00000"/>
                </a:solidFill>
              </a:rPr>
              <a:t>Five missing values, only three declared (2)</a:t>
            </a:r>
            <a:endParaRPr lang="en-GB" sz="3200" b="1" dirty="0">
              <a:solidFill>
                <a:srgbClr val="C00000"/>
              </a:solidFill>
            </a:endParaRPr>
          </a:p>
        </p:txBody>
      </p:sp>
      <p:pic>
        <p:nvPicPr>
          <p:cNvPr id="4" name="Content Placeholder 3"/>
          <p:cNvPicPr>
            <a:picLocks noGrp="1"/>
          </p:cNvPicPr>
          <p:nvPr>
            <p:ph idx="1"/>
          </p:nvPr>
        </p:nvPicPr>
        <p:blipFill>
          <a:blip r:embed="rId3" cstate="print"/>
          <a:srcRect/>
          <a:stretch>
            <a:fillRect/>
          </a:stretch>
        </p:blipFill>
        <p:spPr bwMode="auto">
          <a:xfrm>
            <a:off x="541020" y="1714341"/>
            <a:ext cx="8061960" cy="4297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1607840"/>
          </a:xfrm>
        </p:spPr>
        <p:txBody>
          <a:bodyPr>
            <a:normAutofit fontScale="90000"/>
          </a:bodyPr>
          <a:lstStyle/>
          <a:p>
            <a:pPr algn="l"/>
            <a:r>
              <a:rPr lang="en-GB" sz="3600" b="1" dirty="0" smtClean="0">
                <a:solidFill>
                  <a:srgbClr val="C00000"/>
                </a:solidFill>
              </a:rPr>
              <a:t>Run frequency count to check</a:t>
            </a:r>
            <a:r>
              <a:rPr lang="en-GB" dirty="0" smtClean="0">
                <a:solidFill>
                  <a:srgbClr val="C00000"/>
                </a:solidFill>
              </a:rPr>
              <a:t/>
            </a:r>
            <a:br>
              <a:rPr lang="en-GB" dirty="0" smtClean="0">
                <a:solidFill>
                  <a:srgbClr val="C00000"/>
                </a:solidFill>
              </a:rPr>
            </a:br>
            <a:r>
              <a:rPr lang="en-GB" dirty="0" smtClean="0">
                <a:solidFill>
                  <a:srgbClr val="C00000"/>
                </a:solidFill>
              </a:rPr>
              <a:t/>
            </a:r>
            <a:br>
              <a:rPr lang="en-GB" dirty="0" smtClean="0">
                <a:solidFill>
                  <a:srgbClr val="C00000"/>
                </a:solidFill>
              </a:rPr>
            </a:br>
            <a:r>
              <a:rPr lang="en-GB" sz="3100" dirty="0" smtClean="0">
                <a:solidFill>
                  <a:srgbClr val="0000FF"/>
                </a:solidFill>
              </a:rPr>
              <a:t>frequencies</a:t>
            </a:r>
            <a:r>
              <a:rPr lang="en-GB" sz="3100" dirty="0" smtClean="0">
                <a:solidFill>
                  <a:srgbClr val="C00000"/>
                </a:solidFill>
              </a:rPr>
              <a:t> </a:t>
            </a:r>
            <a:r>
              <a:rPr lang="en-GB" sz="3100" dirty="0" err="1" smtClean="0"/>
              <a:t>esrjbtim</a:t>
            </a:r>
            <a:r>
              <a:rPr lang="en-GB" sz="3100" dirty="0" smtClean="0"/>
              <a:t> .</a:t>
            </a:r>
            <a:endParaRPr lang="en-GB" sz="3100" dirty="0"/>
          </a:p>
        </p:txBody>
      </p:sp>
      <p:pic>
        <p:nvPicPr>
          <p:cNvPr id="1028" name="Picture 4"/>
          <p:cNvPicPr>
            <a:picLocks noGrp="1" noChangeAspect="1" noChangeArrowheads="1"/>
          </p:cNvPicPr>
          <p:nvPr>
            <p:ph idx="1"/>
          </p:nvPr>
        </p:nvPicPr>
        <p:blipFill>
          <a:blip r:embed="rId3" cstate="print"/>
          <a:srcRect/>
          <a:stretch>
            <a:fillRect/>
          </a:stretch>
        </p:blipFill>
        <p:spPr bwMode="auto">
          <a:xfrm>
            <a:off x="152400" y="2054211"/>
            <a:ext cx="8229600" cy="48037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C00000"/>
                </a:solidFill>
              </a:rPr>
              <a:t>Solution for many missing values</a:t>
            </a:r>
            <a:endParaRPr lang="en-GB" sz="3600" b="1" dirty="0">
              <a:solidFill>
                <a:srgbClr val="C00000"/>
              </a:solidFill>
            </a:endParaRPr>
          </a:p>
        </p:txBody>
      </p:sp>
      <p:sp>
        <p:nvSpPr>
          <p:cNvPr id="3" name="Content Placeholder 2"/>
          <p:cNvSpPr>
            <a:spLocks noGrp="1"/>
          </p:cNvSpPr>
          <p:nvPr>
            <p:ph idx="1"/>
          </p:nvPr>
        </p:nvSpPr>
        <p:spPr/>
        <p:txBody>
          <a:bodyPr/>
          <a:lstStyle/>
          <a:p>
            <a:pPr algn="ctr">
              <a:buNone/>
            </a:pPr>
            <a:r>
              <a:rPr lang="en-GB" dirty="0" smtClean="0"/>
              <a:t>One solution would be to recode all </a:t>
            </a:r>
            <a:r>
              <a:rPr lang="en-GB" b="1" dirty="0" smtClean="0">
                <a:solidFill>
                  <a:srgbClr val="C00000"/>
                </a:solidFill>
              </a:rPr>
              <a:t>positive</a:t>
            </a:r>
            <a:r>
              <a:rPr lang="en-GB" dirty="0" smtClean="0"/>
              <a:t> missing values to </a:t>
            </a:r>
            <a:r>
              <a:rPr lang="en-GB" b="1" dirty="0" smtClean="0">
                <a:solidFill>
                  <a:srgbClr val="C00000"/>
                </a:solidFill>
              </a:rPr>
              <a:t>negative</a:t>
            </a:r>
            <a:r>
              <a:rPr lang="en-GB" dirty="0" smtClean="0"/>
              <a:t> and declare missing values in the range </a:t>
            </a:r>
            <a:r>
              <a:rPr lang="en-GB" b="1" dirty="0" smtClean="0"/>
              <a:t>(-99 </a:t>
            </a:r>
            <a:r>
              <a:rPr lang="en-GB" b="1" dirty="0" smtClean="0">
                <a:solidFill>
                  <a:schemeClr val="accent2">
                    <a:lumMod val="75000"/>
                  </a:schemeClr>
                </a:solidFill>
              </a:rPr>
              <a:t>thru</a:t>
            </a:r>
            <a:r>
              <a:rPr lang="en-GB" b="1" dirty="0" smtClean="0"/>
              <a:t> -1)</a:t>
            </a:r>
            <a:r>
              <a:rPr lang="en-GB" dirty="0" smtClean="0"/>
              <a:t> </a:t>
            </a:r>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rmAutofit/>
          </a:bodyPr>
          <a:lstStyle/>
          <a:p>
            <a:pPr algn="l"/>
            <a:r>
              <a:rPr lang="en-GB" sz="3200" b="1" dirty="0" smtClean="0">
                <a:solidFill>
                  <a:srgbClr val="C00000"/>
                </a:solidFill>
              </a:rPr>
              <a:t>1:  Recode all positive missing values to negative</a:t>
            </a:r>
            <a:endParaRPr lang="en-GB" sz="3200" b="1" dirty="0">
              <a:solidFill>
                <a:srgbClr val="C00000"/>
              </a:solidFill>
            </a:endParaRPr>
          </a:p>
        </p:txBody>
      </p:sp>
      <p:pic>
        <p:nvPicPr>
          <p:cNvPr id="10244" name="Picture 4"/>
          <p:cNvPicPr>
            <a:picLocks noGrp="1" noChangeAspect="1" noChangeArrowheads="1"/>
          </p:cNvPicPr>
          <p:nvPr>
            <p:ph idx="1"/>
          </p:nvPr>
        </p:nvPicPr>
        <p:blipFill>
          <a:blip r:embed="rId2" cstate="print"/>
          <a:srcRect/>
          <a:stretch>
            <a:fillRect/>
          </a:stretch>
        </p:blipFill>
        <p:spPr bwMode="auto">
          <a:xfrm>
            <a:off x="533400" y="1676400"/>
            <a:ext cx="8038738"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solidFill>
                  <a:srgbClr val="C00000"/>
                </a:solidFill>
              </a:rPr>
              <a:t>2:  Specify new missing values</a:t>
            </a:r>
            <a:endParaRPr lang="en-GB" sz="3200" b="1" dirty="0">
              <a:solidFill>
                <a:srgbClr val="C00000"/>
              </a:solidFill>
            </a:endParaRPr>
          </a:p>
        </p:txBody>
      </p:sp>
      <p:pic>
        <p:nvPicPr>
          <p:cNvPr id="11266" name="Picture 2"/>
          <p:cNvPicPr>
            <a:picLocks noGrp="1" noChangeAspect="1" noChangeArrowheads="1"/>
          </p:cNvPicPr>
          <p:nvPr>
            <p:ph idx="1"/>
          </p:nvPr>
        </p:nvPicPr>
        <p:blipFill>
          <a:blip r:embed="rId2" cstate="print"/>
          <a:srcRect/>
          <a:stretch>
            <a:fillRect/>
          </a:stretch>
        </p:blipFill>
        <p:spPr bwMode="auto">
          <a:xfrm>
            <a:off x="395536" y="1772816"/>
            <a:ext cx="8481435"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pPr algn="l"/>
            <a:r>
              <a:rPr lang="en-GB" sz="3600" b="1" dirty="0" smtClean="0">
                <a:solidFill>
                  <a:srgbClr val="C00000"/>
                </a:solidFill>
              </a:rPr>
              <a:t>3:   Write value labels for the new values using</a:t>
            </a:r>
            <a:r>
              <a:rPr lang="en-GB" sz="3600" dirty="0" smtClean="0">
                <a:solidFill>
                  <a:srgbClr val="C00000"/>
                </a:solidFill>
              </a:rPr>
              <a:t> </a:t>
            </a:r>
            <a:r>
              <a:rPr lang="en-GB" sz="2400" dirty="0" smtClean="0">
                <a:solidFill>
                  <a:srgbClr val="C00000"/>
                </a:solidFill>
              </a:rPr>
              <a:t/>
            </a:r>
            <a:br>
              <a:rPr lang="en-GB" sz="2400" dirty="0" smtClean="0">
                <a:solidFill>
                  <a:srgbClr val="C00000"/>
                </a:solidFill>
              </a:rPr>
            </a:br>
            <a:r>
              <a:rPr lang="en-GB" sz="2400" dirty="0" smtClean="0"/>
              <a:t/>
            </a:r>
            <a:br>
              <a:rPr lang="en-GB" sz="2400" dirty="0" smtClean="0"/>
            </a:br>
            <a:r>
              <a:rPr lang="en-GB" sz="2400" b="1" dirty="0" smtClean="0">
                <a:solidFill>
                  <a:srgbClr val="0000FF"/>
                </a:solidFill>
              </a:rPr>
              <a:t>add value labels		</a:t>
            </a:r>
            <a:r>
              <a:rPr lang="en-GB" sz="2400" dirty="0" smtClean="0"/>
              <a:t>[</a:t>
            </a:r>
            <a:r>
              <a:rPr lang="en-GB" sz="2400" b="1" dirty="0" smtClean="0"/>
              <a:t>NB:</a:t>
            </a:r>
            <a:r>
              <a:rPr lang="en-GB" sz="2400" dirty="0" smtClean="0"/>
              <a:t> </a:t>
            </a:r>
            <a:r>
              <a:rPr lang="en-GB" sz="2400" b="1" dirty="0" smtClean="0">
                <a:solidFill>
                  <a:srgbClr val="0000FF"/>
                </a:solidFill>
              </a:rPr>
              <a:t>add </a:t>
            </a:r>
            <a:r>
              <a:rPr lang="en-GB" sz="2400" dirty="0" smtClean="0"/>
              <a:t>needed, otherwise all other 				   value labels will be lost]</a:t>
            </a:r>
          </a:p>
        </p:txBody>
      </p:sp>
      <p:pic>
        <p:nvPicPr>
          <p:cNvPr id="12291" name="Picture 3"/>
          <p:cNvPicPr>
            <a:picLocks noGrp="1" noChangeAspect="1" noChangeArrowheads="1"/>
          </p:cNvPicPr>
          <p:nvPr>
            <p:ph idx="1"/>
          </p:nvPr>
        </p:nvPicPr>
        <p:blipFill>
          <a:blip r:embed="rId3" cstate="print"/>
          <a:srcRect/>
          <a:stretch>
            <a:fillRect/>
          </a:stretch>
        </p:blipFill>
        <p:spPr bwMode="auto">
          <a:xfrm>
            <a:off x="1187624" y="1988840"/>
            <a:ext cx="6906344" cy="44971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3300"/>
                </a:solidFill>
              </a:rPr>
              <a:t>1983</a:t>
            </a:r>
            <a:endParaRPr lang="en-GB" b="1" dirty="0">
              <a:solidFill>
                <a:srgbClr val="FF3300"/>
              </a:solidFill>
            </a:endParaRPr>
          </a:p>
        </p:txBody>
      </p:sp>
      <p:pic>
        <p:nvPicPr>
          <p:cNvPr id="91138" name="Picture 2"/>
          <p:cNvPicPr>
            <a:picLocks noChangeAspect="1" noChangeArrowheads="1"/>
          </p:cNvPicPr>
          <p:nvPr/>
        </p:nvPicPr>
        <p:blipFill>
          <a:blip r:embed="rId2" cstate="print"/>
          <a:srcRect/>
          <a:stretch>
            <a:fillRect/>
          </a:stretch>
        </p:blipFill>
        <p:spPr bwMode="auto">
          <a:xfrm>
            <a:off x="251520" y="1556792"/>
            <a:ext cx="8587761" cy="3024336"/>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7308304" y="5098276"/>
            <a:ext cx="1586426" cy="923012"/>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l"/>
            <a:r>
              <a:rPr lang="en-GB" sz="3200" b="1" dirty="0" smtClean="0">
                <a:solidFill>
                  <a:srgbClr val="C00000"/>
                </a:solidFill>
              </a:rPr>
              <a:t>4:  Run frequency count to check</a:t>
            </a:r>
            <a:endParaRPr lang="en-GB" sz="3200" b="1" dirty="0">
              <a:solidFill>
                <a:srgbClr val="C00000"/>
              </a:solidFill>
            </a:endParaRPr>
          </a:p>
        </p:txBody>
      </p:sp>
      <p:pic>
        <p:nvPicPr>
          <p:cNvPr id="6146" name="Picture 2"/>
          <p:cNvPicPr>
            <a:picLocks noGrp="1" noChangeAspect="1" noChangeArrowheads="1"/>
          </p:cNvPicPr>
          <p:nvPr>
            <p:ph idx="1"/>
          </p:nvPr>
        </p:nvPicPr>
        <p:blipFill>
          <a:blip r:embed="rId3" cstate="print"/>
          <a:srcRect/>
          <a:stretch>
            <a:fillRect/>
          </a:stretch>
        </p:blipFill>
        <p:spPr bwMode="auto">
          <a:xfrm>
            <a:off x="914400" y="1191542"/>
            <a:ext cx="6934200" cy="50649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rmAutofit fontScale="90000"/>
          </a:bodyPr>
          <a:lstStyle/>
          <a:p>
            <a:pPr algn="l"/>
            <a:r>
              <a:rPr lang="en-GB" sz="2700" dirty="0" smtClean="0"/>
              <a:t>In the </a:t>
            </a:r>
            <a:r>
              <a:rPr lang="en-GB" sz="2700" b="1" dirty="0" smtClean="0">
                <a:solidFill>
                  <a:srgbClr val="006600"/>
                </a:solidFill>
              </a:rPr>
              <a:t>Data Editor</a:t>
            </a:r>
            <a:r>
              <a:rPr lang="en-GB" sz="2700" dirty="0" smtClean="0"/>
              <a:t>, when using negative missing values,</a:t>
            </a:r>
            <a:r>
              <a:rPr lang="en-GB" dirty="0" smtClean="0"/>
              <a:t> </a:t>
            </a:r>
            <a:r>
              <a:rPr lang="en-GB" sz="2700" dirty="0" smtClean="0"/>
              <a:t>value labels for the </a:t>
            </a:r>
            <a:r>
              <a:rPr lang="en-GB" sz="2700" dirty="0" smtClean="0">
                <a:solidFill>
                  <a:srgbClr val="FF0000"/>
                </a:solidFill>
              </a:rPr>
              <a:t>lowest value </a:t>
            </a:r>
            <a:r>
              <a:rPr lang="en-GB" sz="2700" dirty="0" smtClean="0"/>
              <a:t>are</a:t>
            </a:r>
            <a:r>
              <a:rPr lang="en-GB" sz="2700" dirty="0" smtClean="0">
                <a:solidFill>
                  <a:srgbClr val="FF0000"/>
                </a:solidFill>
              </a:rPr>
              <a:t> </a:t>
            </a:r>
            <a:r>
              <a:rPr lang="en-GB" sz="2700" dirty="0" smtClean="0"/>
              <a:t>displayed in the </a:t>
            </a:r>
            <a:r>
              <a:rPr lang="en-GB" sz="2700" b="1" dirty="0" smtClean="0">
                <a:solidFill>
                  <a:srgbClr val="006600"/>
                </a:solidFill>
              </a:rPr>
              <a:t>Values</a:t>
            </a:r>
            <a:r>
              <a:rPr lang="en-GB" sz="2700" dirty="0" smtClean="0"/>
              <a:t> column.  Up to three values, or the lower and upper limits of a range, are displayed in the </a:t>
            </a:r>
            <a:r>
              <a:rPr lang="en-GB" sz="2700" b="1" dirty="0" smtClean="0">
                <a:solidFill>
                  <a:srgbClr val="006600"/>
                </a:solidFill>
              </a:rPr>
              <a:t>Missing</a:t>
            </a:r>
            <a:r>
              <a:rPr lang="en-GB" sz="2700" dirty="0" smtClean="0"/>
              <a:t> column</a:t>
            </a:r>
            <a:endParaRPr lang="en-GB" sz="2700" b="1" dirty="0">
              <a:solidFill>
                <a:srgbClr val="00660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827584" y="2348880"/>
            <a:ext cx="7666892"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algn="l"/>
            <a:r>
              <a:rPr lang="en-GB" sz="3600" dirty="0" smtClean="0"/>
              <a:t>To see the non-missing labels for any variable </a:t>
            </a:r>
            <a:br>
              <a:rPr lang="en-GB" sz="3600" dirty="0" smtClean="0"/>
            </a:br>
            <a:r>
              <a:rPr lang="en-GB" sz="3600" dirty="0" smtClean="0"/>
              <a:t>click on a cell in the </a:t>
            </a:r>
            <a:r>
              <a:rPr lang="en-GB" sz="3600" b="1" dirty="0" smtClean="0">
                <a:solidFill>
                  <a:srgbClr val="008000"/>
                </a:solidFill>
              </a:rPr>
              <a:t>Values</a:t>
            </a:r>
            <a:r>
              <a:rPr lang="en-GB" sz="3600" dirty="0" smtClean="0"/>
              <a:t> column then on the </a:t>
            </a:r>
            <a:r>
              <a:rPr lang="en-GB" sz="3600" b="1" dirty="0" smtClean="0">
                <a:solidFill>
                  <a:srgbClr val="0000FF"/>
                </a:solidFill>
              </a:rPr>
              <a:t>blue square</a:t>
            </a:r>
            <a:endParaRPr lang="en-GB" sz="3600" b="1" dirty="0">
              <a:solidFill>
                <a:srgbClr val="0000FF"/>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762903" y="2427503"/>
            <a:ext cx="2285097" cy="3058897"/>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352800" y="2438400"/>
            <a:ext cx="4486275" cy="319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699792" y="2132856"/>
            <a:ext cx="5472608" cy="3911354"/>
          </a:xfrm>
          <a:prstGeom prst="rect">
            <a:avLst/>
          </a:prstGeom>
          <a:noFill/>
          <a:ln w="9525">
            <a:noFill/>
            <a:miter lim="800000"/>
            <a:headEnd/>
            <a:tailEnd/>
          </a:ln>
        </p:spPr>
      </p:pic>
      <p:sp>
        <p:nvSpPr>
          <p:cNvPr id="3" name="TextBox 2"/>
          <p:cNvSpPr txBox="1"/>
          <p:nvPr/>
        </p:nvSpPr>
        <p:spPr>
          <a:xfrm>
            <a:off x="611560" y="476672"/>
            <a:ext cx="8064896" cy="1077218"/>
          </a:xfrm>
          <a:prstGeom prst="rect">
            <a:avLst/>
          </a:prstGeom>
          <a:noFill/>
        </p:spPr>
        <p:txBody>
          <a:bodyPr wrap="square" rtlCol="0">
            <a:spAutoFit/>
          </a:bodyPr>
          <a:lstStyle/>
          <a:p>
            <a:r>
              <a:rPr lang="en-GB" sz="3200" b="1" dirty="0" smtClean="0">
                <a:solidFill>
                  <a:srgbClr val="CC3300"/>
                </a:solidFill>
              </a:rPr>
              <a:t>January 2014 version from UKDS has already been modified: </a:t>
            </a:r>
            <a:endParaRPr lang="en-GB" sz="3200" b="1" dirty="0">
              <a:solidFill>
                <a:srgbClr val="CC3300"/>
              </a:solidFill>
            </a:endParaRPr>
          </a:p>
        </p:txBody>
      </p:sp>
      <p:pic>
        <p:nvPicPr>
          <p:cNvPr id="4" name="Picture 2"/>
          <p:cNvPicPr>
            <a:picLocks noChangeAspect="1" noChangeArrowheads="1"/>
          </p:cNvPicPr>
          <p:nvPr/>
        </p:nvPicPr>
        <p:blipFill>
          <a:blip r:embed="rId3" cstate="print"/>
          <a:srcRect/>
          <a:stretch>
            <a:fillRect/>
          </a:stretch>
        </p:blipFill>
        <p:spPr bwMode="auto">
          <a:xfrm>
            <a:off x="611560" y="2132856"/>
            <a:ext cx="1800200" cy="3900434"/>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611560" y="2204864"/>
            <a:ext cx="1739255" cy="1739255"/>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2757488" y="2204864"/>
            <a:ext cx="5669025" cy="1800399"/>
          </a:xfrm>
          <a:prstGeom prst="rect">
            <a:avLst/>
          </a:prstGeom>
          <a:noFill/>
          <a:ln w="9525">
            <a:noFill/>
            <a:miter lim="800000"/>
            <a:headEnd/>
            <a:tailEnd/>
          </a:ln>
        </p:spPr>
      </p:pic>
      <p:sp>
        <p:nvSpPr>
          <p:cNvPr id="4" name="Rectangle 3"/>
          <p:cNvSpPr/>
          <p:nvPr/>
        </p:nvSpPr>
        <p:spPr>
          <a:xfrm>
            <a:off x="683568" y="692696"/>
            <a:ext cx="6408712" cy="584775"/>
          </a:xfrm>
          <a:prstGeom prst="rect">
            <a:avLst/>
          </a:prstGeom>
        </p:spPr>
        <p:txBody>
          <a:bodyPr wrap="square">
            <a:spAutoFit/>
          </a:bodyPr>
          <a:lstStyle/>
          <a:p>
            <a:r>
              <a:rPr lang="en-GB" sz="3200" b="1" dirty="0" smtClean="0">
                <a:solidFill>
                  <a:srgbClr val="CC3300"/>
                </a:solidFill>
              </a:rPr>
              <a:t>. . but these haven’t been changed:</a:t>
            </a:r>
            <a:endParaRPr lang="en-GB" sz="32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20688"/>
            <a:ext cx="7920880" cy="1077218"/>
          </a:xfrm>
          <a:prstGeom prst="rect">
            <a:avLst/>
          </a:prstGeom>
        </p:spPr>
        <p:txBody>
          <a:bodyPr wrap="square">
            <a:spAutoFit/>
          </a:bodyPr>
          <a:lstStyle/>
          <a:p>
            <a:r>
              <a:rPr lang="en-GB" sz="3200" b="1" dirty="0" smtClean="0">
                <a:solidFill>
                  <a:srgbClr val="CC3300"/>
                </a:solidFill>
              </a:rPr>
              <a:t>. . the question numbers are still at the end of the labels.</a:t>
            </a:r>
            <a:endParaRPr lang="en-GB" sz="3200" dirty="0"/>
          </a:p>
        </p:txBody>
      </p:sp>
      <p:pic>
        <p:nvPicPr>
          <p:cNvPr id="13314" name="Picture 2"/>
          <p:cNvPicPr>
            <a:picLocks noChangeAspect="1" noChangeArrowheads="1"/>
          </p:cNvPicPr>
          <p:nvPr/>
        </p:nvPicPr>
        <p:blipFill>
          <a:blip r:embed="rId2" cstate="print"/>
          <a:srcRect/>
          <a:stretch>
            <a:fillRect/>
          </a:stretch>
        </p:blipFill>
        <p:spPr bwMode="auto">
          <a:xfrm>
            <a:off x="539552" y="2132856"/>
            <a:ext cx="2520280" cy="2480695"/>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3347864" y="2132856"/>
            <a:ext cx="3106410" cy="2448272"/>
          </a:xfrm>
          <a:prstGeom prst="rect">
            <a:avLst/>
          </a:prstGeom>
          <a:noFill/>
          <a:ln w="9525">
            <a:noFill/>
            <a:miter lim="800000"/>
            <a:headEnd/>
            <a:tailEnd/>
          </a:ln>
        </p:spPr>
      </p:pic>
      <p:pic>
        <p:nvPicPr>
          <p:cNvPr id="13316" name="Picture 4"/>
          <p:cNvPicPr>
            <a:picLocks noChangeAspect="1" noChangeArrowheads="1"/>
          </p:cNvPicPr>
          <p:nvPr/>
        </p:nvPicPr>
        <p:blipFill>
          <a:blip r:embed="rId4" cstate="print"/>
          <a:srcRect/>
          <a:stretch>
            <a:fillRect/>
          </a:stretch>
        </p:blipFill>
        <p:spPr bwMode="auto">
          <a:xfrm>
            <a:off x="6804248" y="2060848"/>
            <a:ext cx="1800200" cy="2525654"/>
          </a:xfrm>
          <a:prstGeom prst="rect">
            <a:avLst/>
          </a:prstGeom>
          <a:noFill/>
          <a:ln w="9525">
            <a:noFill/>
            <a:miter lim="800000"/>
            <a:headEnd/>
            <a:tailEnd/>
          </a:ln>
        </p:spPr>
      </p:pic>
      <p:sp>
        <p:nvSpPr>
          <p:cNvPr id="6" name="Rectangle 5"/>
          <p:cNvSpPr/>
          <p:nvPr/>
        </p:nvSpPr>
        <p:spPr>
          <a:xfrm>
            <a:off x="395536" y="5229200"/>
            <a:ext cx="8452827" cy="523220"/>
          </a:xfrm>
          <a:prstGeom prst="rect">
            <a:avLst/>
          </a:prstGeom>
        </p:spPr>
        <p:txBody>
          <a:bodyPr wrap="none">
            <a:spAutoFit/>
          </a:bodyPr>
          <a:lstStyle/>
          <a:p>
            <a:r>
              <a:rPr lang="en-GB" sz="2800" b="1" dirty="0" smtClean="0">
                <a:solidFill>
                  <a:srgbClr val="CC3300"/>
                </a:solidFill>
              </a:rPr>
              <a:t>. . and  the measurement levels have not yet been reset</a:t>
            </a:r>
            <a:endParaRPr lang="en-GB" sz="2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87624" y="3140968"/>
            <a:ext cx="1983656" cy="66121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259631" y="1988840"/>
            <a:ext cx="4831329" cy="1008112"/>
          </a:xfrm>
          <a:prstGeom prst="rect">
            <a:avLst/>
          </a:prstGeom>
          <a:noFill/>
          <a:ln w="9525">
            <a:noFill/>
            <a:miter lim="800000"/>
            <a:headEnd/>
            <a:tailEnd/>
          </a:ln>
        </p:spPr>
      </p:pic>
      <p:sp>
        <p:nvSpPr>
          <p:cNvPr id="4" name="TextBox 3"/>
          <p:cNvSpPr txBox="1"/>
          <p:nvPr/>
        </p:nvSpPr>
        <p:spPr>
          <a:xfrm>
            <a:off x="1403648" y="1052736"/>
            <a:ext cx="3150093" cy="523220"/>
          </a:xfrm>
          <a:prstGeom prst="rect">
            <a:avLst/>
          </a:prstGeom>
          <a:noFill/>
        </p:spPr>
        <p:txBody>
          <a:bodyPr wrap="none" rtlCol="0">
            <a:spAutoFit/>
          </a:bodyPr>
          <a:lstStyle/>
          <a:p>
            <a:r>
              <a:rPr lang="en-GB" sz="2800" b="1" dirty="0" smtClean="0">
                <a:solidFill>
                  <a:srgbClr val="C00000"/>
                </a:solidFill>
              </a:rPr>
              <a:t>See these *.sps files</a:t>
            </a:r>
            <a:endParaRPr lang="en-GB" sz="2800" b="1" dirty="0">
              <a:solidFill>
                <a:srgbClr val="C0000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9552" y="1412776"/>
            <a:ext cx="8339814" cy="4752528"/>
          </a:xfrm>
          <a:prstGeom prst="rect">
            <a:avLst/>
          </a:prstGeom>
          <a:noFill/>
          <a:ln w="9525">
            <a:noFill/>
            <a:miter lim="800000"/>
            <a:headEnd/>
            <a:tailEnd/>
          </a:ln>
        </p:spPr>
      </p:pic>
      <p:sp>
        <p:nvSpPr>
          <p:cNvPr id="3" name="TextBox 2"/>
          <p:cNvSpPr txBox="1"/>
          <p:nvPr/>
        </p:nvSpPr>
        <p:spPr>
          <a:xfrm>
            <a:off x="611560" y="620688"/>
            <a:ext cx="5109412" cy="523220"/>
          </a:xfrm>
          <a:prstGeom prst="rect">
            <a:avLst/>
          </a:prstGeom>
          <a:noFill/>
        </p:spPr>
        <p:txBody>
          <a:bodyPr wrap="none" rtlCol="0">
            <a:spAutoFit/>
          </a:bodyPr>
          <a:lstStyle/>
          <a:p>
            <a:r>
              <a:rPr lang="en-GB" sz="2800" b="1" dirty="0" smtClean="0">
                <a:solidFill>
                  <a:srgbClr val="C00000"/>
                </a:solidFill>
              </a:rPr>
              <a:t>BSA 2011 now ready for teaching</a:t>
            </a:r>
            <a:endParaRPr lang="en-GB" sz="2800" b="1" dirty="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3300"/>
                </a:solidFill>
              </a:rPr>
              <a:t>1989</a:t>
            </a:r>
            <a:endParaRPr lang="en-GB" b="1" dirty="0">
              <a:solidFill>
                <a:srgbClr val="FF3300"/>
              </a:solidFill>
            </a:endParaRPr>
          </a:p>
        </p:txBody>
      </p:sp>
      <p:pic>
        <p:nvPicPr>
          <p:cNvPr id="1026" name="Picture 2"/>
          <p:cNvPicPr>
            <a:picLocks noChangeAspect="1" noChangeArrowheads="1"/>
          </p:cNvPicPr>
          <p:nvPr/>
        </p:nvPicPr>
        <p:blipFill>
          <a:blip r:embed="rId2" cstate="print"/>
          <a:srcRect/>
          <a:stretch>
            <a:fillRect/>
          </a:stretch>
        </p:blipFill>
        <p:spPr bwMode="auto">
          <a:xfrm>
            <a:off x="152400" y="1524000"/>
            <a:ext cx="8534401" cy="2360315"/>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6160822" y="4581128"/>
            <a:ext cx="2871028" cy="86409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52400" y="1219200"/>
            <a:ext cx="8776762"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GB" sz="1400" b="1" dirty="0" smtClean="0">
                <a:solidFill>
                  <a:srgbClr val="FF0000"/>
                </a:solidFill>
                <a:latin typeface="Courier New" pitchFamily="49" charset="0"/>
                <a:ea typeface="Calibri" pitchFamily="34" charset="0"/>
                <a:cs typeface="Courier New" pitchFamily="49" charset="0"/>
              </a:rPr>
              <a:t>22309</a:t>
            </a:r>
            <a:r>
              <a:rPr lang="en-GB" sz="1400" b="1" dirty="0" smtClean="0">
                <a:solidFill>
                  <a:srgbClr val="0000FF"/>
                </a:solidFill>
                <a:latin typeface="Courier New" pitchFamily="49" charset="0"/>
                <a:ea typeface="Calibri" pitchFamily="34" charset="0"/>
                <a:cs typeface="Courier New" pitchFamily="49" charset="0"/>
              </a:rPr>
              <a:t>01</a:t>
            </a:r>
            <a:r>
              <a:rPr lang="en-GB" sz="1400" b="1" dirty="0" smtClean="0">
                <a:latin typeface="Courier New" pitchFamily="49" charset="0"/>
                <a:ea typeface="Calibri" pitchFamily="34" charset="0"/>
                <a:cs typeface="Courier New" pitchFamily="49" charset="0"/>
              </a:rPr>
              <a:t>05007715248204        511201  112    110650201         1    61  01.0000</a:t>
            </a:r>
            <a:endParaRPr lang="en-GB" sz="1400" b="1" dirty="0" smtClean="0">
              <a:latin typeface="Arial" pitchFamily="34" charset="0"/>
              <a:cs typeface="Arial" pitchFamily="34" charset="0"/>
            </a:endParaRPr>
          </a:p>
          <a:p>
            <a:pPr lvl="0" eaLnBrk="0" fontAlgn="base" hangingPunct="0">
              <a:spcBef>
                <a:spcPct val="0"/>
              </a:spcBef>
              <a:spcAft>
                <a:spcPct val="0"/>
              </a:spcAft>
            </a:pPr>
            <a:r>
              <a:rPr lang="en-GB" sz="1400" b="1" dirty="0" smtClean="0">
                <a:solidFill>
                  <a:srgbClr val="FF0000"/>
                </a:solidFill>
                <a:latin typeface="Courier New" pitchFamily="49" charset="0"/>
                <a:ea typeface="Calibri" pitchFamily="34" charset="0"/>
                <a:cs typeface="Courier New" pitchFamily="49" charset="0"/>
              </a:rPr>
              <a:t>22309</a:t>
            </a:r>
            <a:r>
              <a:rPr lang="en-GB" sz="1400" b="1" dirty="0" smtClean="0">
                <a:solidFill>
                  <a:srgbClr val="0000FF"/>
                </a:solidFill>
                <a:latin typeface="Courier New" pitchFamily="49" charset="0"/>
                <a:ea typeface="Calibri" pitchFamily="34" charset="0"/>
                <a:cs typeface="Courier New" pitchFamily="49" charset="0"/>
              </a:rPr>
              <a:t>02</a:t>
            </a:r>
            <a:r>
              <a:rPr lang="en-GB" sz="1400" b="1" dirty="0" smtClean="0">
                <a:latin typeface="Courier New" pitchFamily="49" charset="0"/>
                <a:ea typeface="Calibri" pitchFamily="34" charset="0"/>
                <a:cs typeface="Courier New" pitchFamily="49" charset="0"/>
              </a:rPr>
              <a:t>119450011011 011322  1121121421  24111212112111131123342122  031 3743321</a:t>
            </a:r>
            <a:endParaRPr lang="en-GB" sz="1400" b="1" dirty="0" smtClean="0">
              <a:latin typeface="Arial" pitchFamily="34" charset="0"/>
              <a:cs typeface="Arial" pitchFamily="34" charset="0"/>
            </a:endParaRPr>
          </a:p>
          <a:p>
            <a:pPr lvl="0" eaLnBrk="0" fontAlgn="base" hangingPunct="0">
              <a:spcBef>
                <a:spcPct val="0"/>
              </a:spcBef>
              <a:spcAft>
                <a:spcPct val="0"/>
              </a:spcAft>
            </a:pPr>
            <a:r>
              <a:rPr lang="en-GB" sz="1400" b="1" dirty="0" smtClean="0">
                <a:solidFill>
                  <a:srgbClr val="FF0000"/>
                </a:solidFill>
                <a:latin typeface="Courier New" pitchFamily="49" charset="0"/>
                <a:ea typeface="Calibri" pitchFamily="34" charset="0"/>
                <a:cs typeface="Courier New" pitchFamily="49" charset="0"/>
              </a:rPr>
              <a:t>22309</a:t>
            </a:r>
            <a:r>
              <a:rPr lang="en-GB" sz="1400" b="1" dirty="0" smtClean="0">
                <a:solidFill>
                  <a:srgbClr val="0000FF"/>
                </a:solidFill>
                <a:latin typeface="Courier New" pitchFamily="49" charset="0"/>
                <a:ea typeface="Calibri" pitchFamily="34" charset="0"/>
                <a:cs typeface="Courier New" pitchFamily="49" charset="0"/>
              </a:rPr>
              <a:t>03</a:t>
            </a:r>
            <a:r>
              <a:rPr lang="en-GB" sz="1400" b="1" dirty="0" smtClean="0">
                <a:latin typeface="Courier New" pitchFamily="49" charset="0"/>
                <a:ea typeface="Calibri" pitchFamily="34" charset="0"/>
                <a:cs typeface="Courier New" pitchFamily="49" charset="0"/>
              </a:rPr>
              <a:t>4              1001     22    2    42 090201123   122121331410206073</a:t>
            </a:r>
            <a:endParaRPr lang="en-GB" sz="1400" b="1" dirty="0" smtClean="0">
              <a:latin typeface="Arial" pitchFamily="34" charset="0"/>
              <a:cs typeface="Arial" pitchFamily="34" charset="0"/>
            </a:endParaRPr>
          </a:p>
          <a:p>
            <a:pPr lvl="0" eaLnBrk="0" fontAlgn="base" hangingPunct="0">
              <a:spcBef>
                <a:spcPct val="0"/>
              </a:spcBef>
              <a:spcAft>
                <a:spcPct val="0"/>
              </a:spcAft>
            </a:pPr>
            <a:r>
              <a:rPr lang="en-GB" sz="1400" b="1" dirty="0" smtClean="0">
                <a:latin typeface="Courier New" pitchFamily="49" charset="0"/>
                <a:ea typeface="Calibri" pitchFamily="34" charset="0"/>
                <a:cs typeface="Courier New" pitchFamily="49" charset="0"/>
              </a:rPr>
              <a:t>2230904     141151155          3</a:t>
            </a:r>
            <a:endParaRPr lang="en-GB" sz="1400" b="1" dirty="0" smtClean="0">
              <a:latin typeface="Arial" pitchFamily="34" charset="0"/>
              <a:cs typeface="Arial" pitchFamily="34" charset="0"/>
            </a:endParaRPr>
          </a:p>
          <a:p>
            <a:pPr lvl="0" eaLnBrk="0" fontAlgn="base" hangingPunct="0">
              <a:spcBef>
                <a:spcPct val="0"/>
              </a:spcBef>
              <a:spcAft>
                <a:spcPct val="0"/>
              </a:spcAft>
            </a:pPr>
            <a:r>
              <a:rPr lang="en-GB" sz="1400" b="1" dirty="0" smtClean="0">
                <a:latin typeface="Courier New" pitchFamily="49" charset="0"/>
                <a:ea typeface="Calibri" pitchFamily="34" charset="0"/>
                <a:cs typeface="Courier New" pitchFamily="49" charset="0"/>
              </a:rPr>
              <a:t>2230905</a:t>
            </a:r>
            <a:endParaRPr lang="en-GB" sz="1400" b="1" dirty="0" smtClean="0">
              <a:latin typeface="Arial" pitchFamily="34" charset="0"/>
              <a:cs typeface="Arial" pitchFamily="34" charset="0"/>
            </a:endParaRPr>
          </a:p>
          <a:p>
            <a:pPr lvl="0" eaLnBrk="0" fontAlgn="base" hangingPunct="0">
              <a:spcBef>
                <a:spcPct val="0"/>
              </a:spcBef>
              <a:spcAft>
                <a:spcPct val="0"/>
              </a:spcAft>
            </a:pPr>
            <a:r>
              <a:rPr lang="en-GB" sz="1400" b="1" dirty="0" smtClean="0">
                <a:latin typeface="Courier New" pitchFamily="49" charset="0"/>
                <a:ea typeface="Calibri" pitchFamily="34" charset="0"/>
                <a:cs typeface="Courier New" pitchFamily="49" charset="0"/>
              </a:rPr>
              <a:t>2230906</a:t>
            </a:r>
            <a:endParaRPr lang="en-GB" sz="1400" b="1" dirty="0" smtClean="0">
              <a:latin typeface="Arial" pitchFamily="34" charset="0"/>
              <a:cs typeface="Arial" pitchFamily="34" charset="0"/>
            </a:endParaRPr>
          </a:p>
          <a:p>
            <a:pPr lvl="0" eaLnBrk="0" fontAlgn="base" hangingPunct="0">
              <a:spcBef>
                <a:spcPct val="0"/>
              </a:spcBef>
              <a:spcAft>
                <a:spcPct val="0"/>
              </a:spcAft>
            </a:pPr>
            <a:r>
              <a:rPr lang="en-GB" sz="1400" b="1" dirty="0" smtClean="0">
                <a:latin typeface="Courier New" pitchFamily="49" charset="0"/>
                <a:ea typeface="Calibri" pitchFamily="34" charset="0"/>
                <a:cs typeface="Courier New" pitchFamily="49" charset="0"/>
              </a:rPr>
              <a:t>2230907                                 030914885344288282 212111     243324</a:t>
            </a:r>
            <a:endParaRPr lang="en-GB" sz="1400" b="1" dirty="0" smtClean="0">
              <a:latin typeface="Arial" pitchFamily="34" charset="0"/>
              <a:cs typeface="Arial" pitchFamily="34" charset="0"/>
            </a:endParaRPr>
          </a:p>
          <a:p>
            <a:pPr lvl="0" eaLnBrk="0" fontAlgn="base" hangingPunct="0">
              <a:spcBef>
                <a:spcPct val="0"/>
              </a:spcBef>
              <a:spcAft>
                <a:spcPct val="0"/>
              </a:spcAft>
            </a:pPr>
            <a:r>
              <a:rPr lang="en-GB" sz="1400" b="1" dirty="0" smtClean="0">
                <a:latin typeface="Courier New" pitchFamily="49" charset="0"/>
                <a:ea typeface="Calibri" pitchFamily="34" charset="0"/>
                <a:cs typeface="Courier New" pitchFamily="49" charset="0"/>
              </a:rPr>
              <a:t>223090804  07 11193207                                        3213224322</a:t>
            </a:r>
            <a:endParaRPr lang="en-GB" sz="1400" b="1" dirty="0" smtClean="0">
              <a:latin typeface="Arial" pitchFamily="34" charset="0"/>
              <a:cs typeface="Arial" pitchFamily="34" charset="0"/>
            </a:endParaRPr>
          </a:p>
          <a:p>
            <a:pPr lvl="0" eaLnBrk="0" fontAlgn="base" hangingPunct="0">
              <a:spcBef>
                <a:spcPct val="0"/>
              </a:spcBef>
              <a:spcAft>
                <a:spcPct val="0"/>
              </a:spcAft>
            </a:pPr>
            <a:r>
              <a:rPr lang="en-GB" sz="1400" b="1" dirty="0" smtClean="0">
                <a:latin typeface="Courier New" pitchFamily="49" charset="0"/>
                <a:ea typeface="Calibri" pitchFamily="34" charset="0"/>
                <a:cs typeface="Courier New" pitchFamily="49" charset="0"/>
              </a:rPr>
              <a:t>22309094 3 12  5   4 3 12  5   4 3 12  5   4 11        5 3 12  5   2 2     5</a:t>
            </a:r>
            <a:endParaRPr lang="en-GB" sz="1400" b="1" dirty="0" smtClean="0">
              <a:latin typeface="Arial" pitchFamily="34" charset="0"/>
              <a:cs typeface="Arial" pitchFamily="34" charset="0"/>
            </a:endParaRPr>
          </a:p>
          <a:p>
            <a:pPr lvl="0" eaLnBrk="0" fontAlgn="base" hangingPunct="0">
              <a:spcBef>
                <a:spcPct val="0"/>
              </a:spcBef>
              <a:spcAft>
                <a:spcPct val="0"/>
              </a:spcAft>
            </a:pPr>
            <a:r>
              <a:rPr lang="en-GB" sz="1400" b="1" dirty="0" smtClean="0">
                <a:latin typeface="Courier New" pitchFamily="49" charset="0"/>
                <a:ea typeface="Calibri" pitchFamily="34" charset="0"/>
                <a:cs typeface="Courier New" pitchFamily="49" charset="0"/>
              </a:rPr>
              <a:t>223091062      5   3 19                2 13111111 23666666252313923320108030531</a:t>
            </a:r>
            <a:endParaRPr lang="en-GB" sz="1400" b="1" dirty="0" smtClean="0">
              <a:latin typeface="Arial" pitchFamily="34" charset="0"/>
              <a:cs typeface="Arial" pitchFamily="34" charset="0"/>
            </a:endParaRPr>
          </a:p>
          <a:p>
            <a:pPr lvl="0" eaLnBrk="0" fontAlgn="base" hangingPunct="0">
              <a:spcBef>
                <a:spcPct val="0"/>
              </a:spcBef>
              <a:spcAft>
                <a:spcPct val="0"/>
              </a:spcAft>
            </a:pPr>
            <a:r>
              <a:rPr lang="en-GB" sz="1400" b="1" dirty="0" smtClean="0">
                <a:latin typeface="Courier New" pitchFamily="49" charset="0"/>
                <a:ea typeface="Calibri" pitchFamily="34" charset="0"/>
                <a:cs typeface="Courier New" pitchFamily="49" charset="0"/>
              </a:rPr>
              <a:t>2230911</a:t>
            </a:r>
            <a:endParaRPr lang="en-GB" sz="1400" b="1" dirty="0" smtClean="0">
              <a:latin typeface="Arial" pitchFamily="34" charset="0"/>
              <a:cs typeface="Arial" pitchFamily="34" charset="0"/>
            </a:endParaRPr>
          </a:p>
          <a:p>
            <a:pPr lvl="0" eaLnBrk="0" fontAlgn="base" hangingPunct="0">
              <a:spcBef>
                <a:spcPct val="0"/>
              </a:spcBef>
              <a:spcAft>
                <a:spcPct val="0"/>
              </a:spcAft>
            </a:pPr>
            <a:r>
              <a:rPr lang="en-GB" sz="1400" b="1" dirty="0" smtClean="0">
                <a:latin typeface="Courier New" pitchFamily="49" charset="0"/>
                <a:ea typeface="Calibri" pitchFamily="34" charset="0"/>
                <a:cs typeface="Courier New" pitchFamily="49" charset="0"/>
              </a:rPr>
              <a:t>2230912</a:t>
            </a:r>
            <a:endParaRPr lang="en-GB" sz="1400" b="1" dirty="0" smtClean="0">
              <a:latin typeface="Arial" pitchFamily="34" charset="0"/>
              <a:cs typeface="Arial" pitchFamily="34" charset="0"/>
            </a:endParaRPr>
          </a:p>
          <a:p>
            <a:pPr lvl="0" eaLnBrk="0" fontAlgn="base" hangingPunct="0">
              <a:spcBef>
                <a:spcPct val="0"/>
              </a:spcBef>
              <a:spcAft>
                <a:spcPct val="0"/>
              </a:spcAft>
            </a:pPr>
            <a:r>
              <a:rPr lang="en-GB" sz="1400" b="1" dirty="0" smtClean="0">
                <a:latin typeface="Courier New" pitchFamily="49" charset="0"/>
                <a:ea typeface="Calibri" pitchFamily="34" charset="0"/>
                <a:cs typeface="Courier New" pitchFamily="49" charset="0"/>
              </a:rPr>
              <a:t>2230913   13301                             26              1423311131424      7</a:t>
            </a:r>
            <a:endParaRPr lang="en-GB" sz="1400" b="1" dirty="0" smtClean="0">
              <a:latin typeface="Arial" pitchFamily="34" charset="0"/>
              <a:cs typeface="Arial" pitchFamily="34" charset="0"/>
            </a:endParaRPr>
          </a:p>
          <a:p>
            <a:pPr lvl="0" eaLnBrk="0" fontAlgn="base" hangingPunct="0">
              <a:spcBef>
                <a:spcPct val="0"/>
              </a:spcBef>
              <a:spcAft>
                <a:spcPct val="0"/>
              </a:spcAft>
            </a:pPr>
            <a:r>
              <a:rPr lang="en-GB" sz="1400" b="1" dirty="0" smtClean="0">
                <a:latin typeface="Courier New" pitchFamily="49" charset="0"/>
                <a:ea typeface="Calibri" pitchFamily="34" charset="0"/>
                <a:cs typeface="Courier New" pitchFamily="49" charset="0"/>
              </a:rPr>
              <a:t>22309141041601258112292 2232                                         11</a:t>
            </a:r>
            <a:endParaRPr lang="en-GB" sz="1400" b="1" dirty="0" smtClean="0">
              <a:latin typeface="Arial" pitchFamily="34" charset="0"/>
              <a:cs typeface="Arial" pitchFamily="34" charset="0"/>
            </a:endParaRPr>
          </a:p>
          <a:p>
            <a:pPr lvl="0" eaLnBrk="0" fontAlgn="base" hangingPunct="0">
              <a:spcBef>
                <a:spcPct val="0"/>
              </a:spcBef>
              <a:spcAft>
                <a:spcPct val="0"/>
              </a:spcAft>
            </a:pPr>
            <a:r>
              <a:rPr lang="en-GB" sz="1400" b="1" dirty="0" smtClean="0">
                <a:latin typeface="Courier New" pitchFamily="49" charset="0"/>
                <a:ea typeface="Calibri" pitchFamily="34" charset="0"/>
                <a:cs typeface="Courier New" pitchFamily="49" charset="0"/>
              </a:rPr>
              <a:t>2230915 222     221 2        11            0708                  035020906319108</a:t>
            </a:r>
            <a:endParaRPr lang="en-GB" sz="1400" b="1" dirty="0" smtClean="0">
              <a:latin typeface="Arial" pitchFamily="34" charset="0"/>
              <a:cs typeface="Arial" pitchFamily="34" charset="0"/>
            </a:endParaRPr>
          </a:p>
          <a:p>
            <a:pPr lvl="0" eaLnBrk="0" fontAlgn="base" hangingPunct="0">
              <a:spcBef>
                <a:spcPct val="0"/>
              </a:spcBef>
              <a:spcAft>
                <a:spcPct val="0"/>
              </a:spcAft>
            </a:pPr>
            <a:r>
              <a:rPr lang="en-GB" sz="1400" b="1" dirty="0" smtClean="0">
                <a:latin typeface="Courier New" pitchFamily="49" charset="0"/>
                <a:ea typeface="Calibri" pitchFamily="34" charset="0"/>
                <a:cs typeface="Courier New" pitchFamily="49" charset="0"/>
              </a:rPr>
              <a:t>2230916    000610331 11122203     055010906316404    00001012211             1</a:t>
            </a:r>
            <a:endParaRPr lang="en-GB" sz="1400" b="1" dirty="0" smtClean="0">
              <a:latin typeface="Arial" pitchFamily="34" charset="0"/>
              <a:cs typeface="Arial" pitchFamily="34" charset="0"/>
            </a:endParaRPr>
          </a:p>
          <a:p>
            <a:pPr lvl="0" eaLnBrk="0" fontAlgn="base" hangingPunct="0">
              <a:spcBef>
                <a:spcPct val="0"/>
              </a:spcBef>
              <a:spcAft>
                <a:spcPct val="0"/>
              </a:spcAft>
            </a:pPr>
            <a:r>
              <a:rPr lang="en-GB" sz="1400" b="1" dirty="0" smtClean="0">
                <a:latin typeface="Courier New" pitchFamily="49" charset="0"/>
                <a:ea typeface="Calibri" pitchFamily="34" charset="0"/>
                <a:cs typeface="Courier New" pitchFamily="49" charset="0"/>
              </a:rPr>
              <a:t>2230917                 141021112 221920500655248190489                        2</a:t>
            </a:r>
            <a:endParaRPr lang="en-GB" sz="1400" b="1" dirty="0" smtClean="0">
              <a:latin typeface="Arial" pitchFamily="34" charset="0"/>
              <a:cs typeface="Arial" pitchFamily="34" charset="0"/>
            </a:endParaRPr>
          </a:p>
          <a:p>
            <a:pPr lvl="0" eaLnBrk="0" fontAlgn="base" hangingPunct="0">
              <a:spcBef>
                <a:spcPct val="0"/>
              </a:spcBef>
              <a:spcAft>
                <a:spcPct val="0"/>
              </a:spcAft>
            </a:pPr>
            <a:r>
              <a:rPr lang="en-GB" sz="1400" b="1" dirty="0" smtClean="0">
                <a:latin typeface="Courier New" pitchFamily="49" charset="0"/>
                <a:ea typeface="Calibri" pitchFamily="34" charset="0"/>
                <a:cs typeface="Courier New" pitchFamily="49" charset="0"/>
              </a:rPr>
              <a:t>2230918244444224412211222114244442442299441444242442124881 212211</a:t>
            </a:r>
            <a:endParaRPr lang="en-GB" sz="1400" b="1" dirty="0" smtClean="0">
              <a:latin typeface="Arial" pitchFamily="34" charset="0"/>
              <a:cs typeface="Arial" pitchFamily="34" charset="0"/>
            </a:endParaRPr>
          </a:p>
          <a:p>
            <a:pPr lvl="0" eaLnBrk="0" fontAlgn="base" hangingPunct="0">
              <a:spcBef>
                <a:spcPct val="0"/>
              </a:spcBef>
              <a:spcAft>
                <a:spcPct val="0"/>
              </a:spcAft>
            </a:pPr>
            <a:r>
              <a:rPr lang="en-GB" sz="1400" b="1" dirty="0" smtClean="0">
                <a:latin typeface="Courier New" pitchFamily="49" charset="0"/>
                <a:ea typeface="Calibri" pitchFamily="34" charset="0"/>
                <a:cs typeface="Courier New" pitchFamily="49" charset="0"/>
              </a:rPr>
              <a:t>2230919</a:t>
            </a:r>
            <a:endParaRPr lang="en-GB" sz="1400" b="1" dirty="0" smtClean="0">
              <a:latin typeface="Arial" pitchFamily="34" charset="0"/>
              <a:cs typeface="Arial" pitchFamily="34" charset="0"/>
            </a:endParaRPr>
          </a:p>
          <a:p>
            <a:pPr lvl="0" eaLnBrk="0" fontAlgn="base" hangingPunct="0">
              <a:spcBef>
                <a:spcPct val="0"/>
              </a:spcBef>
              <a:spcAft>
                <a:spcPct val="0"/>
              </a:spcAft>
            </a:pPr>
            <a:r>
              <a:rPr lang="en-GB" sz="1400" b="1" dirty="0" smtClean="0">
                <a:latin typeface="Courier New" pitchFamily="49" charset="0"/>
                <a:ea typeface="Calibri" pitchFamily="34" charset="0"/>
                <a:cs typeface="Courier New" pitchFamily="49" charset="0"/>
              </a:rPr>
              <a:t>2230920             121221112122222111  44441111122312212</a:t>
            </a:r>
            <a:endParaRPr lang="en-GB" sz="1400" b="1" dirty="0" smtClean="0">
              <a:latin typeface="Arial" pitchFamily="34" charset="0"/>
              <a:cs typeface="Arial" pitchFamily="34" charset="0"/>
            </a:endParaRPr>
          </a:p>
          <a:p>
            <a:pPr lvl="0" eaLnBrk="0" fontAlgn="base" hangingPunct="0">
              <a:spcBef>
                <a:spcPct val="0"/>
              </a:spcBef>
              <a:spcAft>
                <a:spcPct val="0"/>
              </a:spcAft>
            </a:pPr>
            <a:r>
              <a:rPr lang="en-GB" sz="1400" b="1" dirty="0" smtClean="0">
                <a:latin typeface="Courier New" pitchFamily="49" charset="0"/>
                <a:ea typeface="Calibri" pitchFamily="34" charset="0"/>
                <a:cs typeface="Courier New" pitchFamily="49" charset="0"/>
              </a:rPr>
              <a:t>2230921                                 5555255255512412424 4444422414242444445</a:t>
            </a:r>
            <a:endParaRPr lang="en-GB" sz="1400" b="1" dirty="0" smtClean="0">
              <a:latin typeface="Arial" pitchFamily="34" charset="0"/>
              <a:cs typeface="Arial" pitchFamily="34" charset="0"/>
            </a:endParaRPr>
          </a:p>
          <a:p>
            <a:pPr lvl="0" eaLnBrk="0" fontAlgn="base" hangingPunct="0">
              <a:spcBef>
                <a:spcPct val="0"/>
              </a:spcBef>
              <a:spcAft>
                <a:spcPct val="0"/>
              </a:spcAft>
            </a:pPr>
            <a:r>
              <a:rPr lang="en-GB" sz="1400" b="1" dirty="0" smtClean="0">
                <a:latin typeface="Courier New" pitchFamily="49" charset="0"/>
                <a:ea typeface="Calibri" pitchFamily="34" charset="0"/>
                <a:cs typeface="Courier New" pitchFamily="49" charset="0"/>
              </a:rPr>
              <a:t>22309222113333332444244222233449442224                   342234142</a:t>
            </a:r>
            <a:endParaRPr lang="en-GB" sz="1400" b="1" dirty="0" smtClean="0">
              <a:latin typeface="Arial" pitchFamily="34" charset="0"/>
              <a:cs typeface="Arial" pitchFamily="34" charset="0"/>
            </a:endParaRPr>
          </a:p>
          <a:p>
            <a:pPr lvl="0" eaLnBrk="0" fontAlgn="base" hangingPunct="0">
              <a:spcBef>
                <a:spcPct val="0"/>
              </a:spcBef>
              <a:spcAft>
                <a:spcPct val="0"/>
              </a:spcAft>
            </a:pPr>
            <a:r>
              <a:rPr lang="en-GB" sz="1400" b="1" dirty="0" smtClean="0">
                <a:solidFill>
                  <a:srgbClr val="FF0000"/>
                </a:solidFill>
                <a:latin typeface="Courier New" pitchFamily="49" charset="0"/>
                <a:ea typeface="Calibri" pitchFamily="34" charset="0"/>
                <a:cs typeface="Courier New" pitchFamily="49" charset="0"/>
              </a:rPr>
              <a:t>22309</a:t>
            </a:r>
            <a:r>
              <a:rPr lang="en-GB" sz="1400" b="1" dirty="0" smtClean="0">
                <a:solidFill>
                  <a:srgbClr val="0000FF"/>
                </a:solidFill>
                <a:latin typeface="Courier New" pitchFamily="49" charset="0"/>
                <a:ea typeface="Calibri" pitchFamily="34" charset="0"/>
                <a:cs typeface="Courier New" pitchFamily="49" charset="0"/>
              </a:rPr>
              <a:t>23</a:t>
            </a:r>
            <a:r>
              <a:rPr lang="en-GB" sz="1400" b="1" dirty="0" smtClean="0">
                <a:latin typeface="Courier New" pitchFamily="49" charset="0"/>
                <a:ea typeface="Calibri" pitchFamily="34" charset="0"/>
                <a:cs typeface="Courier New" pitchFamily="49" charset="0"/>
              </a:rPr>
              <a:t>                       620048920660637011        0102443342321007332111</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2209800" y="533400"/>
            <a:ext cx="4776372" cy="461665"/>
          </a:xfrm>
          <a:prstGeom prst="rect">
            <a:avLst/>
          </a:prstGeom>
          <a:noFill/>
        </p:spPr>
        <p:txBody>
          <a:bodyPr wrap="none" rtlCol="0">
            <a:spAutoFit/>
          </a:bodyPr>
          <a:lstStyle/>
          <a:p>
            <a:r>
              <a:rPr lang="en-GB" sz="2400" b="1" dirty="0" smtClean="0"/>
              <a:t>Data entered on 23 records per case</a:t>
            </a:r>
            <a:endParaRPr lang="en-GB" sz="24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1140</TotalTime>
  <Words>1990</Words>
  <Application>Microsoft Office PowerPoint</Application>
  <PresentationFormat>On-screen Show (4:3)</PresentationFormat>
  <Paragraphs>254</Paragraphs>
  <Slides>77</Slides>
  <Notes>14</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4: British Social Attitudes</vt:lpstr>
      <vt:lpstr>Slide 2</vt:lpstr>
      <vt:lpstr>Slide 3</vt:lpstr>
      <vt:lpstr>Slide 4</vt:lpstr>
      <vt:lpstr>Teachers need ready-to-use files requiring little or no further preparation.  Students may only have one semester of classes and lab sessions. Researchers need to factor in budgets, time, opportunity costs etc.    All users need to be up and running with SPSS in the very first session.    Criteria for ease of understanding and (immediate) use of SPSS files: </vt:lpstr>
      <vt:lpstr>British Social Attitudes</vt:lpstr>
      <vt:lpstr>1983</vt:lpstr>
      <vt:lpstr>1989</vt:lpstr>
      <vt:lpstr>Slide 9</vt:lpstr>
      <vt:lpstr>Slide 10</vt:lpstr>
      <vt:lpstr>Slide 11</vt:lpstr>
      <vt:lpstr>Slide 12</vt:lpstr>
      <vt:lpstr>Slide 13</vt:lpstr>
      <vt:lpstr>Slide 14</vt:lpstr>
      <vt:lpstr>Slide 15</vt:lpstr>
      <vt:lpstr>Slide 16</vt:lpstr>
      <vt:lpstr>Slide 17</vt:lpstr>
      <vt:lpstr>Slide 18</vt:lpstr>
      <vt:lpstr>Slide 19</vt:lpstr>
      <vt:lpstr>British Social Attitudes 2011  (UKDS: SN 7237)</vt:lpstr>
      <vt:lpstr>[Live link in here?]</vt:lpstr>
      <vt:lpstr>  British Social Attitudes 2011   User Guide   Author: Roger Stafford</vt:lpstr>
      <vt:lpstr>2011</vt:lpstr>
      <vt:lpstr>British Social Attitudes 2011 Extract from distributed SPSS file bsa11.sav</vt:lpstr>
      <vt:lpstr>Drag column separator to widen Label column</vt:lpstr>
      <vt:lpstr>Slide 26</vt:lpstr>
      <vt:lpstr>Slide 27</vt:lpstr>
      <vt:lpstr>Slide 28</vt:lpstr>
      <vt:lpstr>Slide 29</vt:lpstr>
      <vt:lpstr>Slide 30</vt:lpstr>
      <vt:lpstr>Jon Peck’s Python code</vt:lpstr>
      <vt:lpstr>Slide 32</vt:lpstr>
      <vt:lpstr>Slide 33</vt:lpstr>
      <vt:lpstr>Initial Python code moved Q~~~ question numbers to beginning of label</vt:lpstr>
      <vt:lpstr>Slide 35</vt:lpstr>
      <vt:lpstr>Slide 36</vt:lpstr>
      <vt:lpstr> There ensued much pestering of JKP by JFH  “So far, so good.  Question number has been moved to beginning of label and the colons have moved to after the question number, but. . .”</vt:lpstr>
      <vt:lpstr>Remaining problems</vt:lpstr>
      <vt:lpstr>Slide 39</vt:lpstr>
      <vt:lpstr>  Derived variables </vt:lpstr>
      <vt:lpstr>Slide 41</vt:lpstr>
      <vt:lpstr>Same question, different question number</vt:lpstr>
      <vt:lpstr>Same question, different question number</vt:lpstr>
      <vt:lpstr>Same question, different question number</vt:lpstr>
      <vt:lpstr> Despite looking cumbersome, all Q numbers were eventually moved to the beginning of the variable labels, preceded by (dv) if derived.</vt:lpstr>
      <vt:lpstr>Slide 46</vt:lpstr>
      <vt:lpstr>Slide 47</vt:lpstr>
      <vt:lpstr>This also makes for easy visual scrolling in the Data Editor</vt:lpstr>
      <vt:lpstr>Q:  Why do this? A:  So you can see them in the dialog boxes</vt:lpstr>
      <vt:lpstr>Highlight the variable(s) you want and click on</vt:lpstr>
      <vt:lpstr>If you can’t see the text  you can stretch       the window:</vt:lpstr>
      <vt:lpstr>Display for Define Variable Properties (DVP)  Variable NHSSat</vt:lpstr>
      <vt:lpstr>Slide 53</vt:lpstr>
      <vt:lpstr> Missing values </vt:lpstr>
      <vt:lpstr>Slide 55</vt:lpstr>
      <vt:lpstr>Three missing values, none declared (Also two spurious decimal places in what should be integer values) </vt:lpstr>
      <vt:lpstr>Missing values not declared</vt:lpstr>
      <vt:lpstr>Too many missing values</vt:lpstr>
      <vt:lpstr> Four missing values: only one declared </vt:lpstr>
      <vt:lpstr>Four missing values: only one declared</vt:lpstr>
      <vt:lpstr>Four missing values: only one declared</vt:lpstr>
      <vt:lpstr>Four missing values, only 2 declared</vt:lpstr>
      <vt:lpstr>Five missing values, only three declared (1)</vt:lpstr>
      <vt:lpstr>Five missing values, only three declared (2)</vt:lpstr>
      <vt:lpstr>Run frequency count to check  frequencies esrjbtim .</vt:lpstr>
      <vt:lpstr>Solution for many missing values</vt:lpstr>
      <vt:lpstr>1:  Recode all positive missing values to negative</vt:lpstr>
      <vt:lpstr>2:  Specify new missing values</vt:lpstr>
      <vt:lpstr>3:   Write value labels for the new values using   add value labels  [NB: add needed, otherwise all other        value labels will be lost]</vt:lpstr>
      <vt:lpstr>4:  Run frequency count to check</vt:lpstr>
      <vt:lpstr>In the Data Editor, when using negative missing values, value labels for the lowest value are displayed in the Values column.  Up to three values, or the lower and upper limits of a range, are displayed in the Missing column</vt:lpstr>
      <vt:lpstr>To see the non-missing labels for any variable  click on a cell in the Values column then on the blue square</vt:lpstr>
      <vt:lpstr>Slide 73</vt:lpstr>
      <vt:lpstr>Slide 74</vt:lpstr>
      <vt:lpstr>Slide 75</vt:lpstr>
      <vt:lpstr>Slide 76</vt:lpstr>
      <vt:lpstr>Slide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Social Attitudes</dc:title>
  <dc:creator>John</dc:creator>
  <cp:lastModifiedBy>John</cp:lastModifiedBy>
  <cp:revision>18</cp:revision>
  <dcterms:created xsi:type="dcterms:W3CDTF">2014-10-13T08:09:04Z</dcterms:created>
  <dcterms:modified xsi:type="dcterms:W3CDTF">2014-10-20T15:45:39Z</dcterms:modified>
</cp:coreProperties>
</file>