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07" r:id="rId2"/>
    <p:sldId id="257" r:id="rId3"/>
    <p:sldId id="258" r:id="rId4"/>
    <p:sldId id="259" r:id="rId5"/>
    <p:sldId id="260" r:id="rId6"/>
    <p:sldId id="261" r:id="rId7"/>
    <p:sldId id="262" r:id="rId8"/>
    <p:sldId id="263" r:id="rId9"/>
    <p:sldId id="265" r:id="rId10"/>
    <p:sldId id="264" r:id="rId11"/>
    <p:sldId id="281" r:id="rId12"/>
    <p:sldId id="266" r:id="rId13"/>
    <p:sldId id="267" r:id="rId14"/>
    <p:sldId id="280" r:id="rId15"/>
    <p:sldId id="268" r:id="rId16"/>
    <p:sldId id="269" r:id="rId17"/>
    <p:sldId id="270" r:id="rId18"/>
    <p:sldId id="271" r:id="rId19"/>
    <p:sldId id="272" r:id="rId20"/>
    <p:sldId id="273" r:id="rId21"/>
    <p:sldId id="274" r:id="rId22"/>
    <p:sldId id="275" r:id="rId23"/>
    <p:sldId id="276" r:id="rId24"/>
    <p:sldId id="277" r:id="rId25"/>
    <p:sldId id="283" r:id="rId26"/>
    <p:sldId id="282" r:id="rId27"/>
    <p:sldId id="306" r:id="rId28"/>
    <p:sldId id="299" r:id="rId29"/>
    <p:sldId id="300" r:id="rId30"/>
    <p:sldId id="301" r:id="rId31"/>
    <p:sldId id="302" r:id="rId32"/>
    <p:sldId id="303" r:id="rId33"/>
    <p:sldId id="304" r:id="rId34"/>
    <p:sldId id="298" r:id="rId35"/>
    <p:sldId id="285" r:id="rId36"/>
    <p:sldId id="286" r:id="rId37"/>
    <p:sldId id="287" r:id="rId38"/>
    <p:sldId id="288" r:id="rId39"/>
    <p:sldId id="297" r:id="rId40"/>
    <p:sldId id="305" r:id="rId41"/>
    <p:sldId id="278" r:id="rId42"/>
    <p:sldId id="27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0" autoAdjust="0"/>
    <p:restoredTop sz="94615" autoAdjust="0"/>
  </p:normalViewPr>
  <p:slideViewPr>
    <p:cSldViewPr>
      <p:cViewPr varScale="1">
        <p:scale>
          <a:sx n="63" d="100"/>
          <a:sy n="63" d="100"/>
        </p:scale>
        <p:origin x="-594" y="-96"/>
      </p:cViewPr>
      <p:guideLst>
        <p:guide orient="horz" pos="2160"/>
        <p:guide pos="2880"/>
      </p:guideLst>
    </p:cSldViewPr>
  </p:slideViewPr>
  <p:outlineViewPr>
    <p:cViewPr>
      <p:scale>
        <a:sx n="33" d="100"/>
        <a:sy n="33" d="100"/>
      </p:scale>
      <p:origin x="0" y="1594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E3F002-04C8-4D0C-8D46-E3E2522F3FF8}" type="datetimeFigureOut">
              <a:rPr lang="en-GB" smtClean="0"/>
              <a:pPr/>
              <a:t>28/10/2014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7E4F9D-14B8-4265-909F-87846988B311}" type="slidenum">
              <a:rPr lang="en-GB" smtClean="0"/>
              <a:pPr/>
              <a:t>‹#›</a:t>
            </a:fld>
            <a:endParaRPr lang="en-GB"/>
          </a:p>
        </p:txBody>
      </p:sp>
    </p:spTree>
    <p:extLst>
      <p:ext uri="{BB962C8B-B14F-4D97-AF65-F5344CB8AC3E}">
        <p14:creationId xmlns:p14="http://schemas.microsoft.com/office/powerpoint/2010/main" val="1278135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F6D3CB-7553-4E4F-A7C1-E7E82A2CDBD4}" type="slidenum">
              <a:rPr lang="en-GB"/>
              <a:pPr/>
              <a:t>9</a:t>
            </a:fld>
            <a:endParaRPr lang="en-GB"/>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BFAF73-58E5-4A08-A89E-092BB707421F}" type="slidenum">
              <a:rPr lang="en-GB"/>
              <a:pPr/>
              <a:t>10</a:t>
            </a:fld>
            <a:endParaRPr lang="en-GB"/>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BC39D9-7F6C-4B75-8A48-27DFDA0FF424}" type="slidenum">
              <a:rPr lang="en-GB"/>
              <a:pPr/>
              <a:t>13</a:t>
            </a:fld>
            <a:endParaRPr lang="en-GB"/>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47A735-D507-4101-B5AA-8E2A78ECEAD4}" type="slidenum">
              <a:rPr lang="en-GB"/>
              <a:pPr/>
              <a:t>15</a:t>
            </a:fld>
            <a:endParaRPr lang="en-GB"/>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E3EF6A-3379-48AB-829D-EB0163317662}" type="slidenum">
              <a:rPr lang="en-GB"/>
              <a:pPr/>
              <a:t>16</a:t>
            </a:fld>
            <a:endParaRPr lang="en-GB"/>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0D489E-583C-4022-B1FE-63E5049AD618}" type="slidenum">
              <a:rPr lang="en-GB"/>
              <a:pPr/>
              <a:t>17</a:t>
            </a:fld>
            <a:endParaRPr lang="en-GB"/>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444296-7436-4203-9B8B-0D84C4E5858B}" type="slidenum">
              <a:rPr lang="en-GB"/>
              <a:pPr/>
              <a:t>20</a:t>
            </a:fld>
            <a:endParaRPr lang="en-GB"/>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33BA8-63F0-4732-A3F7-77A379C9B4C4}" type="slidenum">
              <a:rPr lang="en-GB"/>
              <a:pPr/>
              <a:t>41</a:t>
            </a:fld>
            <a:endParaRPr lang="en-GB"/>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0C35C8-5B74-43B6-8FBD-AB90B1167D66}" type="slidenum">
              <a:rPr lang="en-GB"/>
              <a:pPr/>
              <a:t>42</a:t>
            </a:fld>
            <a:endParaRPr lang="en-GB"/>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n-GB" dirty="0" err="1"/>
              <a:t>Gresley</a:t>
            </a:r>
            <a:r>
              <a:rPr lang="en-GB" dirty="0"/>
              <a:t> streamlined 4-6-2 Pacific class for LNER was known as class A4.  This is Mallard at the National Railway Museum in York: it holds the world speed record for steam at 126mph (1931)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4F5BF08-C543-45CD-B6BC-023DACF6C003}" type="datetimeFigureOut">
              <a:rPr lang="en-GB" smtClean="0"/>
              <a:pPr/>
              <a:t>28/10/2014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46BE43-F700-4466-8E33-E90813AEF71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F5BF08-C543-45CD-B6BC-023DACF6C003}" type="datetimeFigureOut">
              <a:rPr lang="en-GB" smtClean="0"/>
              <a:pPr/>
              <a:t>28/10/2014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46BE43-F700-4466-8E33-E90813AEF71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F5BF08-C543-45CD-B6BC-023DACF6C003}" type="datetimeFigureOut">
              <a:rPr lang="en-GB" smtClean="0"/>
              <a:pPr/>
              <a:t>28/10/2014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46BE43-F700-4466-8E33-E90813AEF71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F5BF08-C543-45CD-B6BC-023DACF6C003}" type="datetimeFigureOut">
              <a:rPr lang="en-GB" smtClean="0"/>
              <a:pPr/>
              <a:t>28/10/2014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46BE43-F700-4466-8E33-E90813AEF71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F5BF08-C543-45CD-B6BC-023DACF6C003}" type="datetimeFigureOut">
              <a:rPr lang="en-GB" smtClean="0"/>
              <a:pPr/>
              <a:t>28/10/2014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46BE43-F700-4466-8E33-E90813AEF71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4F5BF08-C543-45CD-B6BC-023DACF6C003}" type="datetimeFigureOut">
              <a:rPr lang="en-GB" smtClean="0"/>
              <a:pPr/>
              <a:t>28/10/2014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46BE43-F700-4466-8E33-E90813AEF71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4F5BF08-C543-45CD-B6BC-023DACF6C003}" type="datetimeFigureOut">
              <a:rPr lang="en-GB" smtClean="0"/>
              <a:pPr/>
              <a:t>28/10/2014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46BE43-F700-4466-8E33-E90813AEF71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4F5BF08-C543-45CD-B6BC-023DACF6C003}" type="datetimeFigureOut">
              <a:rPr lang="en-GB" smtClean="0"/>
              <a:pPr/>
              <a:t>28/10/2014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46BE43-F700-4466-8E33-E90813AEF71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F5BF08-C543-45CD-B6BC-023DACF6C003}" type="datetimeFigureOut">
              <a:rPr lang="en-GB" smtClean="0"/>
              <a:pPr/>
              <a:t>28/10/2014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46BE43-F700-4466-8E33-E90813AEF71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5BF08-C543-45CD-B6BC-023DACF6C003}" type="datetimeFigureOut">
              <a:rPr lang="en-GB" smtClean="0"/>
              <a:pPr/>
              <a:t>28/10/2014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46BE43-F700-4466-8E33-E90813AEF71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5BF08-C543-45CD-B6BC-023DACF6C003}" type="datetimeFigureOut">
              <a:rPr lang="en-GB" smtClean="0"/>
              <a:pPr/>
              <a:t>28/10/2014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46BE43-F700-4466-8E33-E90813AEF71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5BF08-C543-45CD-B6BC-023DACF6C003}" type="datetimeFigureOut">
              <a:rPr lang="en-GB" smtClean="0"/>
              <a:pPr/>
              <a:t>28/10/2014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6BE43-F700-4466-8E33-E90813AEF71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urveyresearch.weebly.com/old-dog-old-tricks-using-spss-syntax-to-beat-the-mouse-trap.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urveyresearch.weebly.com/julie-pallant-spss-survival-manual.html" TargetMode="External"/><Relationship Id="rId2" Type="http://schemas.openxmlformats.org/officeDocument/2006/relationships/hyperlink" Target="http://surveyresearch.weebly.com/old-dog-old-tricks-using-spss-syntax-to-beat-the-mouse-trap.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fr/webhp?sourceid=chrome-instant&amp;ion=1&amp;espv=2&amp;ie=UTF-8" TargetMode="External"/><Relationship Id="rId2" Type="http://schemas.openxmlformats.org/officeDocument/2006/relationships/hyperlink" Target="http://surveyresearch.weebly.com/tony-coxon.html" TargetMode="External"/><Relationship Id="rId1" Type="http://schemas.openxmlformats.org/officeDocument/2006/relationships/slideLayout" Target="../slideLayouts/slideLayout6.xml"/><Relationship Id="rId4" Type="http://schemas.openxmlformats.org/officeDocument/2006/relationships/hyperlink" Target="https://www.esds.ac.uk/findingData/snDescription.asp?sn=5151"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urveyresearch.weebly.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www.nrm.org.uk/"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urveyresearch.weebly.com/uploads/2/9/9/8/2998485/how_i_learned_to_love_computers.gi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urveyresearch.weebly.com/julie-pallant-spss-survival-manual.html"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urveyresearch.weebly.com/julie-pallant-spss-survival-manual.html" TargetMode="External"/><Relationship Id="rId2" Type="http://schemas.openxmlformats.org/officeDocument/2006/relationships/hyperlink" Target="http://surveyresearch.weebly.com/uploads/2/9/9/8/2998485/how_i_learned_to_love_computers.gif"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MqLlmQYRol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2080" y="2996951"/>
            <a:ext cx="8280920" cy="3046988"/>
          </a:xfrm>
          <a:prstGeom prst="rect">
            <a:avLst/>
          </a:prstGeom>
        </p:spPr>
        <p:txBody>
          <a:bodyPr wrap="square">
            <a:spAutoFit/>
          </a:bodyPr>
          <a:lstStyle/>
          <a:p>
            <a:r>
              <a:rPr lang="en-GB" sz="3200" b="1" dirty="0" smtClean="0">
                <a:solidFill>
                  <a:srgbClr val="006600"/>
                </a:solidFill>
              </a:rPr>
              <a:t>Slides	Title</a:t>
            </a:r>
          </a:p>
          <a:p>
            <a:r>
              <a:rPr lang="en-GB" sz="3200" dirty="0" smtClean="0">
                <a:solidFill>
                  <a:srgbClr val="006600"/>
                </a:solidFill>
              </a:rPr>
              <a:t>(41</a:t>
            </a:r>
            <a:r>
              <a:rPr lang="en-GB" sz="3200" dirty="0">
                <a:solidFill>
                  <a:srgbClr val="006600"/>
                </a:solidFill>
              </a:rPr>
              <a:t>) </a:t>
            </a:r>
            <a:r>
              <a:rPr lang="en-GB" sz="3200" dirty="0" smtClean="0">
                <a:solidFill>
                  <a:srgbClr val="006600"/>
                </a:solidFill>
              </a:rPr>
              <a:t>		</a:t>
            </a:r>
            <a:r>
              <a:rPr lang="en-GB" sz="3200" dirty="0" smtClean="0"/>
              <a:t>1  </a:t>
            </a:r>
            <a:r>
              <a:rPr lang="en-GB" sz="3200" dirty="0"/>
              <a:t>Prologue</a:t>
            </a:r>
          </a:p>
          <a:p>
            <a:r>
              <a:rPr lang="en-GB" sz="3200" dirty="0">
                <a:solidFill>
                  <a:srgbClr val="006600"/>
                </a:solidFill>
              </a:rPr>
              <a:t>(29) </a:t>
            </a:r>
            <a:r>
              <a:rPr lang="en-GB" sz="3200" dirty="0" smtClean="0">
                <a:solidFill>
                  <a:srgbClr val="006600"/>
                </a:solidFill>
              </a:rPr>
              <a:t>		</a:t>
            </a:r>
            <a:r>
              <a:rPr lang="en-GB" sz="3200" dirty="0" smtClean="0"/>
              <a:t>2 </a:t>
            </a:r>
            <a:r>
              <a:rPr lang="en-GB" sz="3200" dirty="0"/>
              <a:t>European Quality of Life Survey</a:t>
            </a:r>
          </a:p>
          <a:p>
            <a:r>
              <a:rPr lang="en-GB" sz="3200" dirty="0">
                <a:solidFill>
                  <a:srgbClr val="006600"/>
                </a:solidFill>
              </a:rPr>
              <a:t>(29) </a:t>
            </a:r>
            <a:r>
              <a:rPr lang="en-GB" sz="3200" dirty="0" smtClean="0">
                <a:solidFill>
                  <a:srgbClr val="006600"/>
                </a:solidFill>
              </a:rPr>
              <a:t>		</a:t>
            </a:r>
            <a:r>
              <a:rPr lang="en-GB" sz="3200" dirty="0" smtClean="0"/>
              <a:t>3 </a:t>
            </a:r>
            <a:r>
              <a:rPr lang="en-GB" sz="3200" dirty="0"/>
              <a:t>Understanding Society</a:t>
            </a:r>
          </a:p>
          <a:p>
            <a:r>
              <a:rPr lang="en-GB" sz="3200" dirty="0">
                <a:solidFill>
                  <a:srgbClr val="006600"/>
                </a:solidFill>
              </a:rPr>
              <a:t>(77) </a:t>
            </a:r>
            <a:r>
              <a:rPr lang="en-GB" sz="3200" dirty="0" smtClean="0">
                <a:solidFill>
                  <a:srgbClr val="006600"/>
                </a:solidFill>
              </a:rPr>
              <a:t>		</a:t>
            </a:r>
            <a:r>
              <a:rPr lang="en-GB" sz="3200" dirty="0" smtClean="0"/>
              <a:t>4 </a:t>
            </a:r>
            <a:r>
              <a:rPr lang="en-GB" sz="3200" dirty="0"/>
              <a:t>British Social Attitudes</a:t>
            </a:r>
          </a:p>
          <a:p>
            <a:r>
              <a:rPr lang="en-GB" sz="3200" dirty="0">
                <a:solidFill>
                  <a:srgbClr val="006600"/>
                </a:solidFill>
              </a:rPr>
              <a:t>(28) </a:t>
            </a:r>
            <a:r>
              <a:rPr lang="en-GB" sz="3200" dirty="0" smtClean="0">
                <a:solidFill>
                  <a:srgbClr val="006600"/>
                </a:solidFill>
              </a:rPr>
              <a:t>		</a:t>
            </a:r>
            <a:r>
              <a:rPr lang="en-GB" sz="3200" dirty="0" smtClean="0"/>
              <a:t>5 </a:t>
            </a:r>
            <a:r>
              <a:rPr lang="en-GB" sz="3200" dirty="0"/>
              <a:t>Epilogue</a:t>
            </a:r>
          </a:p>
        </p:txBody>
      </p:sp>
      <p:sp>
        <p:nvSpPr>
          <p:cNvPr id="6" name="Rectangle 5"/>
          <p:cNvSpPr/>
          <p:nvPr/>
        </p:nvSpPr>
        <p:spPr>
          <a:xfrm>
            <a:off x="827584" y="500479"/>
            <a:ext cx="7975416" cy="2308324"/>
          </a:xfrm>
          <a:prstGeom prst="rect">
            <a:avLst/>
          </a:prstGeom>
        </p:spPr>
        <p:txBody>
          <a:bodyPr wrap="square">
            <a:spAutoFit/>
          </a:bodyPr>
          <a:lstStyle/>
          <a:p>
            <a:r>
              <a:rPr lang="en-GB" sz="3600" b="1" dirty="0">
                <a:solidFill>
                  <a:srgbClr val="7030A0"/>
                </a:solidFill>
              </a:rPr>
              <a:t>ASSESS 2014</a:t>
            </a:r>
            <a:r>
              <a:rPr lang="en-GB" sz="3600" dirty="0"/>
              <a:t/>
            </a:r>
            <a:br>
              <a:rPr lang="en-GB" sz="3600" dirty="0"/>
            </a:br>
            <a:r>
              <a:rPr lang="en-GB" sz="3600" dirty="0">
                <a:solidFill>
                  <a:srgbClr val="C00000"/>
                </a:solidFill>
              </a:rPr>
              <a:t/>
            </a:r>
            <a:br>
              <a:rPr lang="en-GB" sz="3600" dirty="0">
                <a:solidFill>
                  <a:srgbClr val="C00000"/>
                </a:solidFill>
              </a:rPr>
            </a:br>
            <a:r>
              <a:rPr lang="en-GB" sz="3600" b="1" dirty="0">
                <a:solidFill>
                  <a:srgbClr val="C00000"/>
                </a:solidFill>
              </a:rPr>
              <a:t>Close Encounters of the Fourth Kind: working with alien SPSS files</a:t>
            </a:r>
            <a:endParaRPr lang="en-GB" sz="3600" dirty="0"/>
          </a:p>
        </p:txBody>
      </p:sp>
    </p:spTree>
    <p:extLst>
      <p:ext uri="{BB962C8B-B14F-4D97-AF65-F5344CB8AC3E}">
        <p14:creationId xmlns:p14="http://schemas.microsoft.com/office/powerpoint/2010/main" val="3069031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ctrTitle" idx="4294967295"/>
          </p:nvPr>
        </p:nvSpPr>
        <p:spPr>
          <a:xfrm>
            <a:off x="533400" y="1219200"/>
            <a:ext cx="7772400" cy="3429000"/>
          </a:xfrm>
        </p:spPr>
        <p:txBody>
          <a:bodyPr>
            <a:normAutofit fontScale="90000"/>
          </a:bodyPr>
          <a:lstStyle/>
          <a:p>
            <a:r>
              <a:rPr lang="en-GB" sz="4000" dirty="0" smtClean="0">
                <a:latin typeface="Arial" charset="0"/>
              </a:rPr>
              <a:t>Fast forward to  </a:t>
            </a:r>
            <a:r>
              <a:rPr lang="en-GB" sz="4000" b="1" dirty="0" smtClean="0">
                <a:solidFill>
                  <a:srgbClr val="FF3300"/>
                </a:solidFill>
                <a:latin typeface="Arial" charset="0"/>
              </a:rPr>
              <a:t>ASSESS 2006</a:t>
            </a:r>
            <a:r>
              <a:rPr lang="en-GB" dirty="0" smtClean="0">
                <a:latin typeface="Arial" charset="0"/>
              </a:rPr>
              <a:t/>
            </a:r>
            <a:br>
              <a:rPr lang="en-GB" dirty="0" smtClean="0">
                <a:latin typeface="Arial" charset="0"/>
              </a:rPr>
            </a:br>
            <a:r>
              <a:rPr lang="en-GB" dirty="0" smtClean="0">
                <a:latin typeface="Arial" charset="0"/>
              </a:rPr>
              <a:t/>
            </a:r>
            <a:br>
              <a:rPr lang="en-GB" dirty="0" smtClean="0">
                <a:latin typeface="Arial" charset="0"/>
              </a:rPr>
            </a:br>
            <a:r>
              <a:rPr lang="en-GB" dirty="0" smtClean="0">
                <a:latin typeface="Arial" charset="0"/>
              </a:rPr>
              <a:t/>
            </a:r>
            <a:br>
              <a:rPr lang="en-GB" dirty="0" smtClean="0">
                <a:latin typeface="Arial" charset="0"/>
              </a:rPr>
            </a:br>
            <a:r>
              <a:rPr lang="en-GB" b="1" dirty="0" smtClean="0">
                <a:solidFill>
                  <a:srgbClr val="FF3300"/>
                </a:solidFill>
                <a:latin typeface="Arial" charset="0"/>
                <a:cs typeface="Times New Roman" pitchFamily="18" charset="0"/>
                <a:hlinkClick r:id="rId3"/>
              </a:rPr>
              <a:t>Old </a:t>
            </a:r>
            <a:r>
              <a:rPr lang="en-GB" b="1" dirty="0">
                <a:solidFill>
                  <a:srgbClr val="FF3300"/>
                </a:solidFill>
                <a:latin typeface="Arial" charset="0"/>
                <a:cs typeface="Times New Roman" pitchFamily="18" charset="0"/>
                <a:hlinkClick r:id="rId3"/>
              </a:rPr>
              <a:t>Dog, Old </a:t>
            </a:r>
            <a:r>
              <a:rPr lang="en-GB" b="1" dirty="0" smtClean="0">
                <a:solidFill>
                  <a:srgbClr val="FF3300"/>
                </a:solidFill>
                <a:latin typeface="Arial" charset="0"/>
                <a:cs typeface="Times New Roman" pitchFamily="18" charset="0"/>
                <a:hlinkClick r:id="rId3"/>
              </a:rPr>
              <a:t>Tricks:</a:t>
            </a:r>
            <a:r>
              <a:rPr lang="en-GB" dirty="0" smtClean="0">
                <a:solidFill>
                  <a:srgbClr val="FF3300"/>
                </a:solidFill>
                <a:hlinkClick r:id="rId3"/>
              </a:rPr>
              <a:t> </a:t>
            </a:r>
            <a:r>
              <a:rPr lang="en-GB" b="1" dirty="0" smtClean="0">
                <a:solidFill>
                  <a:srgbClr val="FF3300"/>
                </a:solidFill>
                <a:latin typeface="Arial" charset="0"/>
                <a:cs typeface="Times New Roman" pitchFamily="18" charset="0"/>
                <a:hlinkClick r:id="rId3"/>
              </a:rPr>
              <a:t>Using SPSS syntax to avoid the mouse trap</a:t>
            </a:r>
            <a:r>
              <a:rPr lang="en-GB" dirty="0" smtClean="0">
                <a:solidFill>
                  <a:srgbClr val="FF3300"/>
                </a:solidFill>
                <a:latin typeface="Arial" charset="0"/>
                <a:hlinkClick r:id="rId3"/>
              </a:rPr>
              <a:t> </a:t>
            </a:r>
            <a:r>
              <a:rPr lang="en-GB" dirty="0" smtClean="0">
                <a:latin typeface="Arial" charset="0"/>
              </a:rPr>
              <a:t/>
            </a:r>
            <a:br>
              <a:rPr lang="en-GB" dirty="0" smtClean="0">
                <a:latin typeface="Arial" charset="0"/>
              </a:rPr>
            </a:b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8"/>
          <p:cNvSpPr txBox="1">
            <a:spLocks noChangeArrowheads="1"/>
          </p:cNvSpPr>
          <p:nvPr/>
        </p:nvSpPr>
        <p:spPr>
          <a:xfrm>
            <a:off x="539552" y="2420888"/>
            <a:ext cx="7772400" cy="2520280"/>
          </a:xfrm>
          <a:prstGeom prst="rect">
            <a:avLst/>
          </a:prstGeom>
        </p:spPr>
        <p:txBody>
          <a:bodyP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accent2"/>
                </a:solidFill>
                <a:effectLst/>
                <a:uLnTx/>
                <a:uFillTx/>
                <a:latin typeface="Arial" charset="0"/>
                <a:ea typeface="+mj-ea"/>
                <a:cs typeface="+mj-cs"/>
              </a:rPr>
              <a:t/>
            </a:r>
            <a:br>
              <a:rPr kumimoji="0" lang="en-GB" sz="4400" b="1" i="0" u="none" strike="noStrike" kern="1200" cap="none" spc="0" normalizeH="0" baseline="0" noProof="0" dirty="0" smtClean="0">
                <a:ln>
                  <a:noFill/>
                </a:ln>
                <a:solidFill>
                  <a:schemeClr val="accent2"/>
                </a:solidFill>
                <a:effectLst/>
                <a:uLnTx/>
                <a:uFillTx/>
                <a:latin typeface="Arial" charset="0"/>
                <a:ea typeface="+mj-ea"/>
                <a:cs typeface="+mj-cs"/>
              </a:rPr>
            </a:br>
            <a:r>
              <a:rPr kumimoji="0" lang="en-GB" sz="8000" b="1" i="0" u="none" strike="noStrike" kern="1200" cap="none" spc="0" normalizeH="0" baseline="0" noProof="0" dirty="0" smtClean="0">
                <a:ln>
                  <a:noFill/>
                </a:ln>
                <a:solidFill>
                  <a:schemeClr val="accent2"/>
                </a:solidFill>
                <a:effectLst/>
                <a:uLnTx/>
                <a:uFillTx/>
                <a:latin typeface="Arial" charset="0"/>
                <a:ea typeface="+mj-ea"/>
                <a:cs typeface="+mj-cs"/>
              </a:rPr>
              <a:t>Let battle commence!</a:t>
            </a:r>
            <a:br>
              <a:rPr kumimoji="0" lang="en-GB" sz="8000" b="1" i="0" u="none" strike="noStrike" kern="1200" cap="none" spc="0" normalizeH="0" baseline="0" noProof="0" dirty="0" smtClean="0">
                <a:ln>
                  <a:noFill/>
                </a:ln>
                <a:solidFill>
                  <a:schemeClr val="accent2"/>
                </a:solidFill>
                <a:effectLst/>
                <a:uLnTx/>
                <a:uFillTx/>
                <a:latin typeface="Arial" charset="0"/>
                <a:ea typeface="+mj-ea"/>
                <a:cs typeface="+mj-cs"/>
              </a:rPr>
            </a:br>
            <a:endParaRPr kumimoji="0" lang="en-GB" sz="8000" b="1" i="0" u="none" strike="noStrike" kern="1200" cap="none" spc="0" normalizeH="0" baseline="0" noProof="0" dirty="0">
              <a:ln>
                <a:noFill/>
              </a:ln>
              <a:solidFill>
                <a:schemeClr val="tx1"/>
              </a:solidFill>
              <a:effectLst/>
              <a:uLnTx/>
              <a:uFillTx/>
              <a:latin typeface="Arial" charset="0"/>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3" name="Rectangle 7"/>
          <p:cNvSpPr>
            <a:spLocks noGrp="1" noChangeArrowheads="1"/>
          </p:cNvSpPr>
          <p:nvPr>
            <p:ph type="title"/>
          </p:nvPr>
        </p:nvSpPr>
        <p:spPr>
          <a:xfrm>
            <a:off x="609600" y="4267200"/>
            <a:ext cx="4038600" cy="1143000"/>
          </a:xfrm>
        </p:spPr>
        <p:txBody>
          <a:bodyPr>
            <a:normAutofit fontScale="90000"/>
          </a:bodyPr>
          <a:lstStyle/>
          <a:p>
            <a:pPr algn="l"/>
            <a:r>
              <a:rPr lang="en-GB" sz="5400" b="1">
                <a:solidFill>
                  <a:srgbClr val="3333FF"/>
                </a:solidFill>
                <a:latin typeface="Arial" pitchFamily="34" charset="0"/>
              </a:rPr>
              <a:t>In the blue </a:t>
            </a:r>
            <a:br>
              <a:rPr lang="en-GB" sz="5400" b="1">
                <a:solidFill>
                  <a:srgbClr val="3333FF"/>
                </a:solidFill>
                <a:latin typeface="Arial" pitchFamily="34" charset="0"/>
              </a:rPr>
            </a:br>
            <a:r>
              <a:rPr lang="en-GB" sz="5400" b="1">
                <a:solidFill>
                  <a:srgbClr val="3333FF"/>
                </a:solidFill>
                <a:latin typeface="Arial" pitchFamily="34" charset="0"/>
              </a:rPr>
              <a:t>corner</a:t>
            </a:r>
          </a:p>
        </p:txBody>
      </p:sp>
      <p:pic>
        <p:nvPicPr>
          <p:cNvPr id="75787" name="Picture 11" descr="http://www.magicalears.com/clipart/Classic%20Characters/Mickey%20Mouse/07.gif"/>
          <p:cNvPicPr>
            <a:picLocks noChangeAspect="1" noChangeArrowheads="1"/>
          </p:cNvPicPr>
          <p:nvPr/>
        </p:nvPicPr>
        <p:blipFill>
          <a:blip r:embed="rId2" cstate="print"/>
          <a:srcRect/>
          <a:stretch>
            <a:fillRect/>
          </a:stretch>
        </p:blipFill>
        <p:spPr bwMode="auto">
          <a:xfrm>
            <a:off x="3875088" y="228600"/>
            <a:ext cx="4864100" cy="6400800"/>
          </a:xfrm>
          <a:prstGeom prst="rect">
            <a:avLst/>
          </a:prstGeom>
          <a:noFill/>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p:cNvPicPr>
            <a:picLocks noChangeAspect="1" noChangeArrowheads="1"/>
          </p:cNvPicPr>
          <p:nvPr/>
        </p:nvPicPr>
        <p:blipFill>
          <a:blip r:embed="rId3" cstate="print"/>
          <a:srcRect/>
          <a:stretch>
            <a:fillRect/>
          </a:stretch>
        </p:blipFill>
        <p:spPr bwMode="auto">
          <a:xfrm>
            <a:off x="1600200" y="1143000"/>
            <a:ext cx="5943600" cy="4383088"/>
          </a:xfrm>
          <a:prstGeom prst="rect">
            <a:avLst/>
          </a:prstGeom>
          <a:noFill/>
          <a:ln w="9525">
            <a:noFill/>
            <a:miter lim="800000"/>
            <a:headEnd/>
            <a:tailEnd/>
          </a:ln>
          <a:effectLst/>
        </p:spPr>
      </p:pic>
      <p:sp>
        <p:nvSpPr>
          <p:cNvPr id="164867" name="Rectangle 3"/>
          <p:cNvSpPr>
            <a:spLocks noGrp="1" noChangeArrowheads="1"/>
          </p:cNvSpPr>
          <p:nvPr>
            <p:ph type="title"/>
          </p:nvPr>
        </p:nvSpPr>
        <p:spPr>
          <a:xfrm>
            <a:off x="685800" y="304800"/>
            <a:ext cx="7772400" cy="1143000"/>
          </a:xfrm>
        </p:spPr>
        <p:txBody>
          <a:bodyPr>
            <a:normAutofit fontScale="90000"/>
          </a:bodyPr>
          <a:lstStyle/>
          <a:p>
            <a:pPr algn="l"/>
            <a:r>
              <a:rPr lang="en-GB" b="1" dirty="0">
                <a:latin typeface="Arial" charset="0"/>
              </a:rPr>
              <a:t>In the </a:t>
            </a:r>
            <a:r>
              <a:rPr lang="en-GB" b="1" dirty="0">
                <a:solidFill>
                  <a:srgbClr val="FF3300"/>
                </a:solidFill>
                <a:latin typeface="Arial" charset="0"/>
              </a:rPr>
              <a:t>red </a:t>
            </a:r>
            <a:r>
              <a:rPr lang="en-GB" b="1" dirty="0">
                <a:latin typeface="Arial" charset="0"/>
              </a:rPr>
              <a:t>corner:</a:t>
            </a:r>
            <a:r>
              <a:rPr lang="en-GB" sz="3200" b="1" dirty="0">
                <a:latin typeface="Arial" charset="0"/>
              </a:rPr>
              <a:t> </a:t>
            </a:r>
            <a:br>
              <a:rPr lang="en-GB" sz="3200" b="1" dirty="0">
                <a:latin typeface="Arial" charset="0"/>
              </a:rPr>
            </a:br>
            <a:endParaRPr lang="en-GB" sz="3200" b="1" dirty="0">
              <a:latin typeface="Arial" charset="0"/>
            </a:endParaRPr>
          </a:p>
        </p:txBody>
      </p:sp>
      <p:sp>
        <p:nvSpPr>
          <p:cNvPr id="164868" name="Rectangle 4"/>
          <p:cNvSpPr>
            <a:spLocks noChangeArrowheads="1"/>
          </p:cNvSpPr>
          <p:nvPr/>
        </p:nvSpPr>
        <p:spPr bwMode="auto">
          <a:xfrm>
            <a:off x="228600" y="0"/>
            <a:ext cx="7772400" cy="1143000"/>
          </a:xfrm>
          <a:prstGeom prst="rect">
            <a:avLst/>
          </a:prstGeom>
          <a:noFill/>
          <a:ln w="9525">
            <a:noFill/>
            <a:miter lim="800000"/>
            <a:headEnd/>
            <a:tailEnd/>
          </a:ln>
          <a:effectLst/>
        </p:spPr>
        <p:txBody>
          <a:bodyPr anchor="ctr"/>
          <a:lstStyle/>
          <a:p>
            <a:endParaRPr lang="en-US">
              <a:solidFill>
                <a:schemeClr val="tx2"/>
              </a:solidFill>
              <a:latin typeface="Times New Roman" pitchFamily="18" charset="0"/>
            </a:endParaRPr>
          </a:p>
        </p:txBody>
      </p:sp>
      <p:sp>
        <p:nvSpPr>
          <p:cNvPr id="164869" name="Rectangle 5"/>
          <p:cNvSpPr>
            <a:spLocks noChangeArrowheads="1"/>
          </p:cNvSpPr>
          <p:nvPr/>
        </p:nvSpPr>
        <p:spPr bwMode="auto">
          <a:xfrm>
            <a:off x="2438400" y="5302250"/>
            <a:ext cx="6232525" cy="1555750"/>
          </a:xfrm>
          <a:prstGeom prst="rect">
            <a:avLst/>
          </a:prstGeom>
          <a:noFill/>
          <a:ln w="9525">
            <a:noFill/>
            <a:miter lim="800000"/>
            <a:headEnd/>
            <a:tailEnd/>
          </a:ln>
          <a:effectLst/>
        </p:spPr>
        <p:txBody>
          <a:bodyPr wrap="none">
            <a:spAutoFit/>
          </a:bodyPr>
          <a:lstStyle/>
          <a:p>
            <a:r>
              <a:rPr lang="en-GB" sz="3600" b="1" dirty="0">
                <a:solidFill>
                  <a:schemeClr val="tx1"/>
                </a:solidFill>
                <a:latin typeface="Arial" charset="0"/>
              </a:rPr>
              <a:t>(…and I just</a:t>
            </a:r>
            <a:r>
              <a:rPr lang="en-GB" sz="9600" b="1" dirty="0">
                <a:latin typeface="Arial" charset="0"/>
              </a:rPr>
              <a:t> </a:t>
            </a:r>
            <a:r>
              <a:rPr lang="en-GB" sz="9600" b="1" dirty="0">
                <a:solidFill>
                  <a:srgbClr val="FF0000"/>
                </a:solidFill>
                <a:latin typeface="Arial" charset="0"/>
              </a:rPr>
              <a:t>♥</a:t>
            </a:r>
            <a:r>
              <a:rPr lang="en-GB" sz="3200" b="1" dirty="0">
                <a:solidFill>
                  <a:schemeClr val="tx2"/>
                </a:solidFill>
                <a:latin typeface="Arial" charset="0"/>
              </a:rPr>
              <a:t>  SPSS files)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707904" y="404664"/>
            <a:ext cx="4677210" cy="5854924"/>
          </a:xfrm>
          <a:prstGeom prst="rect">
            <a:avLst/>
          </a:prstGeom>
          <a:noFill/>
          <a:ln w="9525">
            <a:noFill/>
            <a:miter lim="800000"/>
            <a:headEnd/>
            <a:tailEnd/>
          </a:ln>
        </p:spPr>
      </p:pic>
      <p:sp>
        <p:nvSpPr>
          <p:cNvPr id="4" name="TextBox 3"/>
          <p:cNvSpPr txBox="1"/>
          <p:nvPr/>
        </p:nvSpPr>
        <p:spPr>
          <a:xfrm>
            <a:off x="467544" y="908720"/>
            <a:ext cx="2515641" cy="1938992"/>
          </a:xfrm>
          <a:prstGeom prst="rect">
            <a:avLst/>
          </a:prstGeom>
          <a:noFill/>
        </p:spPr>
        <p:txBody>
          <a:bodyPr wrap="square" rtlCol="0">
            <a:spAutoFit/>
          </a:bodyPr>
          <a:lstStyle/>
          <a:p>
            <a:r>
              <a:rPr lang="en-GB" sz="6000" b="1" dirty="0" smtClean="0"/>
              <a:t>To the rescue!</a:t>
            </a:r>
            <a:endParaRPr lang="en-GB" sz="60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050"/>
          <p:cNvSpPr>
            <a:spLocks noGrp="1" noChangeArrowheads="1"/>
          </p:cNvSpPr>
          <p:nvPr>
            <p:ph type="title"/>
          </p:nvPr>
        </p:nvSpPr>
        <p:spPr>
          <a:xfrm>
            <a:off x="457200" y="1219200"/>
            <a:ext cx="3657600" cy="1143000"/>
          </a:xfrm>
        </p:spPr>
        <p:txBody>
          <a:bodyPr>
            <a:normAutofit fontScale="90000"/>
          </a:bodyPr>
          <a:lstStyle/>
          <a:p>
            <a:r>
              <a:rPr lang="en-GB" b="1">
                <a:solidFill>
                  <a:srgbClr val="FF3300"/>
                </a:solidFill>
                <a:latin typeface="Arial" charset="0"/>
              </a:rPr>
              <a:t>..otherwise known as JFH</a:t>
            </a:r>
            <a:endParaRPr lang="en-GB"/>
          </a:p>
        </p:txBody>
      </p:sp>
      <p:pic>
        <p:nvPicPr>
          <p:cNvPr id="161797" name="Picture 2053"/>
          <p:cNvPicPr>
            <a:picLocks noChangeAspect="1" noChangeArrowheads="1"/>
          </p:cNvPicPr>
          <p:nvPr/>
        </p:nvPicPr>
        <p:blipFill>
          <a:blip r:embed="rId3" cstate="print"/>
          <a:srcRect/>
          <a:stretch>
            <a:fillRect/>
          </a:stretch>
        </p:blipFill>
        <p:spPr bwMode="auto">
          <a:xfrm>
            <a:off x="4495800" y="609600"/>
            <a:ext cx="3773488" cy="4672013"/>
          </a:xfrm>
          <a:prstGeom prst="rect">
            <a:avLst/>
          </a:prstGeom>
          <a:noFill/>
        </p:spPr>
      </p:pic>
      <p:sp>
        <p:nvSpPr>
          <p:cNvPr id="161799" name="Rectangle 2055"/>
          <p:cNvSpPr>
            <a:spLocks noChangeArrowheads="1"/>
          </p:cNvSpPr>
          <p:nvPr/>
        </p:nvSpPr>
        <p:spPr bwMode="auto">
          <a:xfrm>
            <a:off x="381000" y="5813425"/>
            <a:ext cx="8489950" cy="641350"/>
          </a:xfrm>
          <a:prstGeom prst="rect">
            <a:avLst/>
          </a:prstGeom>
          <a:noFill/>
          <a:ln w="9525">
            <a:noFill/>
            <a:miter lim="800000"/>
            <a:headEnd/>
            <a:tailEnd/>
          </a:ln>
          <a:effectLst/>
        </p:spPr>
        <p:txBody>
          <a:bodyPr wrap="none">
            <a:spAutoFit/>
          </a:bodyPr>
          <a:lstStyle/>
          <a:p>
            <a:r>
              <a:rPr lang="en-GB" sz="3600" b="1" dirty="0">
                <a:solidFill>
                  <a:schemeClr val="tx2"/>
                </a:solidFill>
                <a:latin typeface="Arial" charset="0"/>
              </a:rPr>
              <a:t>(…and they tell me I </a:t>
            </a:r>
            <a:r>
              <a:rPr lang="en-GB" sz="3600" b="1" dirty="0">
                <a:solidFill>
                  <a:srgbClr val="FF0000"/>
                </a:solidFill>
                <a:latin typeface="Arial" charset="0"/>
              </a:rPr>
              <a:t>perform</a:t>
            </a:r>
            <a:r>
              <a:rPr lang="en-GB" sz="3600" b="1" dirty="0">
                <a:solidFill>
                  <a:schemeClr val="tx2"/>
                </a:solidFill>
                <a:latin typeface="Arial" charset="0"/>
              </a:rPr>
              <a:t> miracles)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1026"/>
          <p:cNvSpPr>
            <a:spLocks noGrp="1" noChangeArrowheads="1"/>
          </p:cNvSpPr>
          <p:nvPr>
            <p:ph type="title" idx="4294967295"/>
          </p:nvPr>
        </p:nvSpPr>
        <p:spPr>
          <a:xfrm>
            <a:off x="0" y="0"/>
            <a:ext cx="7772400" cy="1143000"/>
          </a:xfrm>
        </p:spPr>
        <p:txBody>
          <a:bodyPr/>
          <a:lstStyle/>
          <a:p>
            <a:pPr algn="l"/>
            <a:r>
              <a:rPr lang="en-GB" sz="4000" b="1">
                <a:latin typeface="Arial" charset="0"/>
              </a:rPr>
              <a:t>…by changing this</a:t>
            </a:r>
          </a:p>
        </p:txBody>
      </p:sp>
      <p:sp>
        <p:nvSpPr>
          <p:cNvPr id="159751" name="Rectangle 1031"/>
          <p:cNvSpPr>
            <a:spLocks noChangeArrowheads="1"/>
          </p:cNvSpPr>
          <p:nvPr/>
        </p:nvSpPr>
        <p:spPr bwMode="auto">
          <a:xfrm>
            <a:off x="3124200" y="6019800"/>
            <a:ext cx="5461000" cy="579438"/>
          </a:xfrm>
          <a:prstGeom prst="rect">
            <a:avLst/>
          </a:prstGeom>
          <a:noFill/>
          <a:ln w="9525">
            <a:noFill/>
            <a:miter lim="800000"/>
            <a:headEnd/>
            <a:tailEnd/>
          </a:ln>
          <a:effectLst/>
        </p:spPr>
        <p:txBody>
          <a:bodyPr wrap="none">
            <a:spAutoFit/>
          </a:bodyPr>
          <a:lstStyle/>
          <a:p>
            <a:r>
              <a:rPr lang="en-GB" sz="3200" b="1">
                <a:solidFill>
                  <a:schemeClr val="tx2"/>
                </a:solidFill>
                <a:latin typeface="Arial" charset="0"/>
              </a:rPr>
              <a:t>(or its equivalent SPSS file)</a:t>
            </a:r>
          </a:p>
        </p:txBody>
      </p:sp>
      <p:pic>
        <p:nvPicPr>
          <p:cNvPr id="2051" name="Picture 3"/>
          <p:cNvPicPr>
            <a:picLocks noChangeAspect="1" noChangeArrowheads="1"/>
          </p:cNvPicPr>
          <p:nvPr/>
        </p:nvPicPr>
        <p:blipFill>
          <a:blip r:embed="rId3" cstate="print"/>
          <a:srcRect/>
          <a:stretch>
            <a:fillRect/>
          </a:stretch>
        </p:blipFill>
        <p:spPr bwMode="auto">
          <a:xfrm>
            <a:off x="423845" y="1484784"/>
            <a:ext cx="8142676"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1026"/>
          <p:cNvSpPr>
            <a:spLocks noGrp="1" noChangeArrowheads="1"/>
          </p:cNvSpPr>
          <p:nvPr>
            <p:ph type="title"/>
          </p:nvPr>
        </p:nvSpPr>
        <p:spPr>
          <a:xfrm>
            <a:off x="827584" y="332656"/>
            <a:ext cx="6553200" cy="638944"/>
          </a:xfrm>
        </p:spPr>
        <p:txBody>
          <a:bodyPr>
            <a:normAutofit fontScale="90000"/>
          </a:bodyPr>
          <a:lstStyle/>
          <a:p>
            <a:pPr algn="l"/>
            <a:r>
              <a:rPr lang="en-GB" sz="4000" b="1" dirty="0" smtClean="0">
                <a:latin typeface="Arial" charset="0"/>
              </a:rPr>
              <a:t>…</a:t>
            </a:r>
            <a:r>
              <a:rPr lang="en-GB" sz="4000" b="1" dirty="0">
                <a:latin typeface="Arial" charset="0"/>
              </a:rPr>
              <a:t>to this (et </a:t>
            </a:r>
            <a:r>
              <a:rPr lang="en-GB" sz="4000" b="1" dirty="0" err="1">
                <a:latin typeface="Arial" charset="0"/>
              </a:rPr>
              <a:t>voilà</a:t>
            </a:r>
            <a:r>
              <a:rPr lang="en-GB" sz="3200" b="1" dirty="0">
                <a:latin typeface="Arial" charset="0"/>
              </a:rPr>
              <a:t>!) </a:t>
            </a:r>
          </a:p>
        </p:txBody>
      </p:sp>
      <p:pic>
        <p:nvPicPr>
          <p:cNvPr id="3074" name="Picture 2" descr="C:\Users\John\Documents\Vehicles\VW Camper\Photos\Restored\P8289943.JPG"/>
          <p:cNvPicPr>
            <a:picLocks noChangeAspect="1" noChangeArrowheads="1"/>
          </p:cNvPicPr>
          <p:nvPr/>
        </p:nvPicPr>
        <p:blipFill>
          <a:blip r:embed="rId3" cstate="print"/>
          <a:srcRect/>
          <a:stretch>
            <a:fillRect/>
          </a:stretch>
        </p:blipFill>
        <p:spPr bwMode="auto">
          <a:xfrm>
            <a:off x="1691680" y="1124744"/>
            <a:ext cx="5699472" cy="4274604"/>
          </a:xfrm>
          <a:prstGeom prst="rect">
            <a:avLst/>
          </a:prstGeom>
          <a:noFill/>
        </p:spPr>
      </p:pic>
      <p:sp>
        <p:nvSpPr>
          <p:cNvPr id="5" name="TextBox 4"/>
          <p:cNvSpPr txBox="1"/>
          <p:nvPr/>
        </p:nvSpPr>
        <p:spPr>
          <a:xfrm>
            <a:off x="827584" y="5517232"/>
            <a:ext cx="7488832" cy="1015663"/>
          </a:xfrm>
          <a:prstGeom prst="rect">
            <a:avLst/>
          </a:prstGeom>
          <a:noFill/>
        </p:spPr>
        <p:txBody>
          <a:bodyPr wrap="square" rtlCol="0">
            <a:spAutoFit/>
          </a:bodyPr>
          <a:lstStyle/>
          <a:p>
            <a:r>
              <a:rPr lang="en-GB" sz="2000" b="1" dirty="0" smtClean="0"/>
              <a:t>(My Devon </a:t>
            </a:r>
            <a:r>
              <a:rPr lang="en-GB" sz="2000" b="1" dirty="0" err="1" smtClean="0"/>
              <a:t>Moonraker</a:t>
            </a:r>
            <a:r>
              <a:rPr lang="en-GB" sz="2000" b="1" dirty="0" smtClean="0"/>
              <a:t>, bought new in 1979, and still running: </a:t>
            </a:r>
          </a:p>
          <a:p>
            <a:r>
              <a:rPr lang="en-GB" sz="2000" b="1" dirty="0" smtClean="0"/>
              <a:t>restored  bodywork, new 2-litre twin-</a:t>
            </a:r>
            <a:r>
              <a:rPr lang="en-GB" sz="2000" b="1" dirty="0" err="1" smtClean="0"/>
              <a:t>carb</a:t>
            </a:r>
            <a:r>
              <a:rPr lang="en-GB" sz="2000" b="1" dirty="0" smtClean="0"/>
              <a:t> engine, new exhaust, etc, but I digress . . )</a:t>
            </a:r>
            <a:endParaRPr lang="en-GB" sz="2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507288" cy="2351112"/>
          </a:xfrm>
        </p:spPr>
        <p:txBody>
          <a:bodyPr>
            <a:normAutofit fontScale="90000"/>
          </a:bodyPr>
          <a:lstStyle/>
          <a:p>
            <a:pPr algn="l"/>
            <a:r>
              <a:rPr lang="en-GB" dirty="0" smtClean="0"/>
              <a:t/>
            </a:r>
            <a:br>
              <a:rPr lang="en-GB" dirty="0" smtClean="0"/>
            </a:br>
            <a:r>
              <a:rPr lang="en-GB" sz="3600" b="1" dirty="0" smtClean="0">
                <a:solidFill>
                  <a:srgbClr val="FF3300"/>
                </a:solidFill>
                <a:latin typeface="Arial" charset="0"/>
                <a:cs typeface="Times New Roman" pitchFamily="18" charset="0"/>
              </a:rPr>
              <a:t> </a:t>
            </a:r>
            <a:r>
              <a:rPr lang="en-GB" sz="3600" b="1" dirty="0" smtClean="0">
                <a:solidFill>
                  <a:srgbClr val="FF3300"/>
                </a:solidFill>
                <a:latin typeface="Arial" charset="0"/>
                <a:cs typeface="Times New Roman" pitchFamily="18" charset="0"/>
                <a:hlinkClick r:id="rId2"/>
              </a:rPr>
              <a:t>Old Dog, Old Tricks</a:t>
            </a:r>
            <a:r>
              <a:rPr lang="en-GB" sz="3600" b="1" dirty="0" smtClean="0">
                <a:solidFill>
                  <a:srgbClr val="FF3300"/>
                </a:solidFill>
                <a:latin typeface="Arial" charset="0"/>
                <a:cs typeface="Times New Roman" pitchFamily="18" charset="0"/>
              </a:rPr>
              <a:t> </a:t>
            </a:r>
            <a:br>
              <a:rPr lang="en-GB" sz="3600" b="1" dirty="0" smtClean="0">
                <a:solidFill>
                  <a:srgbClr val="FF3300"/>
                </a:solidFill>
                <a:latin typeface="Arial" charset="0"/>
                <a:cs typeface="Times New Roman" pitchFamily="18" charset="0"/>
              </a:rPr>
            </a:br>
            <a:r>
              <a:rPr lang="en-GB" sz="3600" b="1" dirty="0" smtClean="0">
                <a:solidFill>
                  <a:srgbClr val="FF3300"/>
                </a:solidFill>
                <a:latin typeface="Arial" charset="0"/>
                <a:cs typeface="Times New Roman" pitchFamily="18" charset="0"/>
              </a:rPr>
              <a:t/>
            </a:r>
            <a:br>
              <a:rPr lang="en-GB" sz="3600" b="1" dirty="0" smtClean="0">
                <a:solidFill>
                  <a:srgbClr val="FF3300"/>
                </a:solidFill>
                <a:latin typeface="Arial" charset="0"/>
                <a:cs typeface="Times New Roman" pitchFamily="18" charset="0"/>
              </a:rPr>
            </a:br>
            <a:r>
              <a:rPr lang="en-GB" sz="3600" dirty="0" smtClean="0"/>
              <a:t>Advocated the use of syntax (</a:t>
            </a:r>
            <a:r>
              <a:rPr lang="en-GB" sz="3600" dirty="0" smtClean="0">
                <a:solidFill>
                  <a:srgbClr val="C00000"/>
                </a:solidFill>
              </a:rPr>
              <a:t>thoughtful</a:t>
            </a:r>
            <a:r>
              <a:rPr lang="en-GB" sz="3600" dirty="0" smtClean="0"/>
              <a:t>) in preference to point-and-click (</a:t>
            </a:r>
            <a:r>
              <a:rPr lang="en-GB" sz="3600" dirty="0" smtClean="0">
                <a:solidFill>
                  <a:srgbClr val="C00000"/>
                </a:solidFill>
              </a:rPr>
              <a:t>mindless</a:t>
            </a:r>
            <a:r>
              <a:rPr lang="en-GB" sz="3600" dirty="0" smtClean="0"/>
              <a:t>) because:</a:t>
            </a:r>
            <a:r>
              <a:rPr lang="en-GB" sz="4000" dirty="0" smtClean="0"/>
              <a:t/>
            </a:r>
            <a:br>
              <a:rPr lang="en-GB" sz="4000" dirty="0" smtClean="0"/>
            </a:br>
            <a:endParaRPr lang="en-GB" sz="4000" dirty="0"/>
          </a:p>
        </p:txBody>
      </p:sp>
      <p:sp>
        <p:nvSpPr>
          <p:cNvPr id="3" name="Content Placeholder 2"/>
          <p:cNvSpPr>
            <a:spLocks noGrp="1"/>
          </p:cNvSpPr>
          <p:nvPr>
            <p:ph idx="1"/>
          </p:nvPr>
        </p:nvSpPr>
        <p:spPr>
          <a:xfrm>
            <a:off x="179512" y="3284984"/>
            <a:ext cx="8712968" cy="3240360"/>
          </a:xfrm>
        </p:spPr>
        <p:txBody>
          <a:bodyPr>
            <a:noAutofit/>
          </a:bodyPr>
          <a:lstStyle/>
          <a:p>
            <a:r>
              <a:rPr lang="en-GB" sz="2400" dirty="0" smtClean="0"/>
              <a:t>Syntax is far easier and quicker than the GUI, especially for basic operations</a:t>
            </a:r>
          </a:p>
          <a:p>
            <a:r>
              <a:rPr lang="en-GB" sz="2400" dirty="0" smtClean="0"/>
              <a:t>Syntax makes you think</a:t>
            </a:r>
          </a:p>
          <a:p>
            <a:r>
              <a:rPr lang="en-GB" sz="2400" dirty="0" smtClean="0"/>
              <a:t>Syntax leaves an audit trail</a:t>
            </a:r>
          </a:p>
          <a:p>
            <a:endParaRPr lang="en-GB" sz="2400" dirty="0" smtClean="0"/>
          </a:p>
          <a:p>
            <a:pPr>
              <a:buNone/>
            </a:pPr>
            <a:r>
              <a:rPr lang="en-GB" sz="2400" dirty="0" smtClean="0"/>
              <a:t>Demonstrated the above with detailed examples from Julie </a:t>
            </a:r>
            <a:r>
              <a:rPr lang="en-GB" sz="2400" dirty="0" err="1" smtClean="0"/>
              <a:t>Pallant’s</a:t>
            </a:r>
            <a:r>
              <a:rPr lang="en-GB" sz="2400" dirty="0" smtClean="0"/>
              <a:t> </a:t>
            </a:r>
          </a:p>
          <a:p>
            <a:pPr>
              <a:buNone/>
            </a:pPr>
            <a:r>
              <a:rPr lang="en-GB" sz="2400" b="1" i="1" dirty="0" smtClean="0">
                <a:solidFill>
                  <a:srgbClr val="0000FF"/>
                </a:solidFill>
                <a:hlinkClick r:id="rId3"/>
              </a:rPr>
              <a:t>SPSS Survival Manual</a:t>
            </a:r>
            <a:r>
              <a:rPr lang="en-GB" sz="2400" i="1" dirty="0" smtClean="0">
                <a:solidFill>
                  <a:srgbClr val="0000FF"/>
                </a:solidFill>
              </a:rPr>
              <a:t> </a:t>
            </a:r>
            <a:r>
              <a:rPr lang="en-GB" sz="2400" dirty="0" smtClean="0"/>
              <a:t>(still unchanged in 4</a:t>
            </a:r>
            <a:r>
              <a:rPr lang="en-GB" sz="2400" baseline="30000" dirty="0" smtClean="0"/>
              <a:t>th</a:t>
            </a:r>
            <a:r>
              <a:rPr lang="en-GB" sz="2400" dirty="0" smtClean="0"/>
              <a:t> edition 2010)</a:t>
            </a:r>
          </a:p>
          <a:p>
            <a:endParaRPr lang="en-GB"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5334000"/>
          </a:xfrm>
        </p:spPr>
        <p:txBody>
          <a:bodyPr>
            <a:normAutofit fontScale="90000"/>
          </a:bodyPr>
          <a:lstStyle/>
          <a:p>
            <a:pPr algn="l"/>
            <a:r>
              <a:rPr lang="en-GB" sz="3200" b="1" dirty="0" smtClean="0">
                <a:solidFill>
                  <a:srgbClr val="FF3300"/>
                </a:solidFill>
                <a:latin typeface="Arial" charset="0"/>
                <a:cs typeface="Times New Roman" pitchFamily="18" charset="0"/>
              </a:rPr>
              <a:t/>
            </a:r>
            <a:br>
              <a:rPr lang="en-GB" sz="3200" b="1" dirty="0" smtClean="0">
                <a:solidFill>
                  <a:srgbClr val="FF3300"/>
                </a:solidFill>
                <a:latin typeface="Arial" charset="0"/>
                <a:cs typeface="Times New Roman" pitchFamily="18" charset="0"/>
              </a:rPr>
            </a:br>
            <a:r>
              <a:rPr lang="en-GB" sz="3200" b="1" dirty="0" smtClean="0">
                <a:solidFill>
                  <a:srgbClr val="FF3300"/>
                </a:solidFill>
                <a:latin typeface="Arial" charset="0"/>
                <a:cs typeface="Times New Roman" pitchFamily="18" charset="0"/>
              </a:rPr>
              <a:t>Old Dog, Old Tricks </a:t>
            </a:r>
            <a:r>
              <a:rPr lang="en-GB" sz="2700" dirty="0" smtClean="0">
                <a:latin typeface="Arial" pitchFamily="34" charset="0"/>
                <a:cs typeface="Arial" pitchFamily="34" charset="0"/>
              </a:rPr>
              <a:t>took me hundreds of hours over several months, but also got me in touch with colleagues from 20 years previously who had been instrumental in bringing SPSS to the UK and (like me) encouraging its use. </a:t>
            </a:r>
            <a:br>
              <a:rPr lang="en-GB" sz="2700" dirty="0" smtClean="0">
                <a:latin typeface="Arial" pitchFamily="34" charset="0"/>
                <a:cs typeface="Arial" pitchFamily="34" charset="0"/>
              </a:rPr>
            </a:br>
            <a:r>
              <a:rPr lang="en-GB" sz="2700" dirty="0" smtClean="0">
                <a:latin typeface="Arial" pitchFamily="34" charset="0"/>
                <a:cs typeface="Arial" pitchFamily="34" charset="0"/>
              </a:rPr>
              <a:t/>
            </a:r>
            <a:br>
              <a:rPr lang="en-GB" sz="2700" dirty="0" smtClean="0">
                <a:latin typeface="Arial" pitchFamily="34" charset="0"/>
                <a:cs typeface="Arial" pitchFamily="34" charset="0"/>
              </a:rPr>
            </a:br>
            <a:r>
              <a:rPr lang="en-GB" sz="2700" dirty="0" smtClean="0">
                <a:solidFill>
                  <a:srgbClr val="C00000"/>
                </a:solidFill>
                <a:latin typeface="Arial" pitchFamily="34" charset="0"/>
                <a:cs typeface="Arial" pitchFamily="34" charset="0"/>
                <a:hlinkClick r:id="rId2"/>
              </a:rPr>
              <a:t>Tony </a:t>
            </a:r>
            <a:r>
              <a:rPr lang="en-GB" sz="2700" dirty="0" err="1" smtClean="0">
                <a:solidFill>
                  <a:srgbClr val="C00000"/>
                </a:solidFill>
                <a:latin typeface="Arial" pitchFamily="34" charset="0"/>
                <a:cs typeface="Arial" pitchFamily="34" charset="0"/>
                <a:hlinkClick r:id="rId2"/>
              </a:rPr>
              <a:t>Coxon</a:t>
            </a:r>
            <a:r>
              <a:rPr lang="en-GB" sz="2700" dirty="0" smtClean="0">
                <a:solidFill>
                  <a:srgbClr val="C00000"/>
                </a:solidFill>
                <a:latin typeface="Arial" pitchFamily="34" charset="0"/>
                <a:cs typeface="Arial" pitchFamily="34" charset="0"/>
              </a:rPr>
              <a:t> </a:t>
            </a:r>
            <a:r>
              <a:rPr lang="en-GB" sz="2700" dirty="0" smtClean="0">
                <a:latin typeface="Arial" pitchFamily="34" charset="0"/>
                <a:cs typeface="Arial" pitchFamily="34" charset="0"/>
              </a:rPr>
              <a:t>first put Edinburgh University on to SPSS, and </a:t>
            </a:r>
            <a:r>
              <a:rPr lang="en-GB" sz="2700" dirty="0" smtClean="0">
                <a:solidFill>
                  <a:srgbClr val="C00000"/>
                </a:solidFill>
                <a:latin typeface="Arial" pitchFamily="34" charset="0"/>
                <a:cs typeface="Arial" pitchFamily="34" charset="0"/>
                <a:hlinkClick r:id="rId3"/>
              </a:rPr>
              <a:t>David Muxworthy</a:t>
            </a:r>
            <a:r>
              <a:rPr lang="en-GB" sz="2700" dirty="0" smtClean="0">
                <a:latin typeface="Arial" pitchFamily="34" charset="0"/>
                <a:cs typeface="Arial" pitchFamily="34" charset="0"/>
              </a:rPr>
              <a:t>, with </a:t>
            </a:r>
            <a:r>
              <a:rPr lang="en-GB" sz="2700" dirty="0" smtClean="0">
                <a:solidFill>
                  <a:srgbClr val="C00000"/>
                </a:solidFill>
                <a:latin typeface="Arial" pitchFamily="34" charset="0"/>
                <a:cs typeface="Arial" pitchFamily="34" charset="0"/>
              </a:rPr>
              <a:t>Marjorie </a:t>
            </a:r>
            <a:r>
              <a:rPr lang="en-GB" sz="2700" dirty="0" err="1" smtClean="0">
                <a:solidFill>
                  <a:srgbClr val="C00000"/>
                </a:solidFill>
                <a:latin typeface="Arial" pitchFamily="34" charset="0"/>
                <a:cs typeface="Arial" pitchFamily="34" charset="0"/>
              </a:rPr>
              <a:t>Barritt</a:t>
            </a:r>
            <a:r>
              <a:rPr lang="en-GB" sz="2700" dirty="0" smtClean="0">
                <a:latin typeface="Arial" pitchFamily="34" charset="0"/>
                <a:cs typeface="Arial" pitchFamily="34" charset="0"/>
              </a:rPr>
              <a:t>, installed it at Edinburgh in 1970, where it was reputedly called more times than the Fortran compiler.</a:t>
            </a:r>
            <a:br>
              <a:rPr lang="en-GB" sz="2700" dirty="0" smtClean="0">
                <a:latin typeface="Arial" pitchFamily="34" charset="0"/>
                <a:cs typeface="Arial" pitchFamily="34" charset="0"/>
              </a:rPr>
            </a:br>
            <a:r>
              <a:rPr lang="en-GB" sz="2700" dirty="0" smtClean="0">
                <a:latin typeface="Arial" pitchFamily="34" charset="0"/>
                <a:cs typeface="Arial" pitchFamily="34" charset="0"/>
              </a:rPr>
              <a:t/>
            </a:r>
            <a:br>
              <a:rPr lang="en-GB" sz="2700" dirty="0" smtClean="0">
                <a:latin typeface="Arial" pitchFamily="34" charset="0"/>
                <a:cs typeface="Arial" pitchFamily="34" charset="0"/>
              </a:rPr>
            </a:br>
            <a:r>
              <a:rPr lang="en-GB" sz="2700" dirty="0" smtClean="0">
                <a:latin typeface="Arial" pitchFamily="34" charset="0"/>
                <a:cs typeface="Arial" pitchFamily="34" charset="0"/>
              </a:rPr>
              <a:t>Tony also set up the </a:t>
            </a:r>
            <a:r>
              <a:rPr lang="en-GB" sz="2700" dirty="0" smtClean="0">
                <a:latin typeface="Arial" pitchFamily="34" charset="0"/>
                <a:cs typeface="Arial" pitchFamily="34" charset="0"/>
                <a:hlinkClick r:id="rId4"/>
              </a:rPr>
              <a:t>British Household Panel Survey</a:t>
            </a:r>
            <a:r>
              <a:rPr lang="en-GB" sz="2700" dirty="0" smtClean="0">
                <a:latin typeface="Arial" pitchFamily="34" charset="0"/>
                <a:cs typeface="Arial" pitchFamily="34" charset="0"/>
              </a:rPr>
              <a:t> in 1991 (UKDS: SN 5151) which from 2010 became Understanding Society.</a:t>
            </a:r>
            <a:r>
              <a:rPr lang="en-GB" sz="3100" dirty="0" smtClean="0"/>
              <a:t/>
            </a:r>
            <a:br>
              <a:rPr lang="en-GB" sz="3100" dirty="0" smtClean="0"/>
            </a:b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1143000"/>
          </a:xfrm>
        </p:spPr>
        <p:txBody>
          <a:bodyPr>
            <a:normAutofit fontScale="90000"/>
          </a:bodyPr>
          <a:lstStyle/>
          <a:p>
            <a:r>
              <a:rPr lang="en-GB" b="1" dirty="0" smtClean="0">
                <a:solidFill>
                  <a:srgbClr val="7030A0"/>
                </a:solidFill>
              </a:rPr>
              <a:t>ASSESS 2014</a:t>
            </a:r>
            <a:r>
              <a:rPr lang="en-GB" dirty="0" smtClean="0"/>
              <a:t/>
            </a:r>
            <a:br>
              <a:rPr lang="en-GB" dirty="0" smtClean="0"/>
            </a:br>
            <a:r>
              <a:rPr lang="en-GB" dirty="0" smtClean="0">
                <a:solidFill>
                  <a:srgbClr val="C00000"/>
                </a:solidFill>
              </a:rPr>
              <a:t/>
            </a:r>
            <a:br>
              <a:rPr lang="en-GB" dirty="0" smtClean="0">
                <a:solidFill>
                  <a:srgbClr val="C00000"/>
                </a:solidFill>
              </a:rPr>
            </a:br>
            <a:r>
              <a:rPr lang="en-GB" b="1" dirty="0" smtClean="0">
                <a:solidFill>
                  <a:srgbClr val="C00000"/>
                </a:solidFill>
              </a:rPr>
              <a:t>Close Encounters of the Fourth Kind: working with alien SPSS files</a:t>
            </a:r>
            <a:endParaRPr lang="en-GB" dirty="0"/>
          </a:p>
        </p:txBody>
      </p:sp>
      <p:sp>
        <p:nvSpPr>
          <p:cNvPr id="3" name="Content Placeholder 2"/>
          <p:cNvSpPr>
            <a:spLocks noGrp="1"/>
          </p:cNvSpPr>
          <p:nvPr>
            <p:ph idx="1"/>
          </p:nvPr>
        </p:nvSpPr>
        <p:spPr>
          <a:xfrm>
            <a:off x="2843808" y="3933056"/>
            <a:ext cx="3312368" cy="1008112"/>
          </a:xfrm>
        </p:spPr>
        <p:txBody>
          <a:bodyPr>
            <a:noAutofit/>
          </a:bodyPr>
          <a:lstStyle/>
          <a:p>
            <a:pPr algn="ctr">
              <a:buNone/>
            </a:pPr>
            <a:r>
              <a:rPr lang="en-GB" sz="6000" b="1" dirty="0" smtClean="0">
                <a:solidFill>
                  <a:srgbClr val="006600"/>
                </a:solidFill>
              </a:rPr>
              <a:t>Prologue</a:t>
            </a:r>
            <a:endParaRPr lang="en-GB" sz="6000" b="1" dirty="0">
              <a:solidFill>
                <a:srgbClr val="006600"/>
              </a:solidFill>
            </a:endParaRPr>
          </a:p>
        </p:txBody>
      </p:sp>
      <p:sp>
        <p:nvSpPr>
          <p:cNvPr id="4" name="Rectangle 3"/>
          <p:cNvSpPr/>
          <p:nvPr/>
        </p:nvSpPr>
        <p:spPr>
          <a:xfrm>
            <a:off x="395536" y="5733256"/>
            <a:ext cx="8424936" cy="523220"/>
          </a:xfrm>
          <a:prstGeom prst="rect">
            <a:avLst/>
          </a:prstGeom>
        </p:spPr>
        <p:txBody>
          <a:bodyPr wrap="square">
            <a:spAutoFit/>
          </a:bodyPr>
          <a:lstStyle/>
          <a:p>
            <a:pPr algn="r"/>
            <a:r>
              <a:rPr lang="en-GB" sz="2800" b="1" dirty="0" smtClean="0">
                <a:solidFill>
                  <a:schemeClr val="tx1"/>
                </a:solidFill>
              </a:rPr>
              <a:t>John F Hall 		</a:t>
            </a:r>
            <a:r>
              <a:rPr lang="en-GB" sz="2800" u="sng" dirty="0" smtClean="0">
                <a:hlinkClick r:id="rId2"/>
              </a:rPr>
              <a:t>www.surveyresearch.weebly.com</a:t>
            </a:r>
            <a:endParaRPr lang="en-GB" sz="2800" dirty="0">
              <a:solidFill>
                <a:srgbClr val="008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r>
              <a:rPr lang="en-GB" sz="3200" dirty="0" smtClean="0">
                <a:solidFill>
                  <a:srgbClr val="C00000"/>
                </a:solidFill>
                <a:latin typeface="Arial" pitchFamily="34" charset="0"/>
                <a:cs typeface="Arial" pitchFamily="34" charset="0"/>
              </a:rPr>
              <a:t>They </a:t>
            </a:r>
            <a:r>
              <a:rPr lang="en-GB" sz="3200" dirty="0">
                <a:solidFill>
                  <a:srgbClr val="C00000"/>
                </a:solidFill>
                <a:latin typeface="Arial" pitchFamily="34" charset="0"/>
                <a:cs typeface="Arial" pitchFamily="34" charset="0"/>
              </a:rPr>
              <a:t>brought SPSS </a:t>
            </a:r>
            <a:r>
              <a:rPr lang="en-GB" sz="3200" dirty="0" smtClean="0">
                <a:solidFill>
                  <a:srgbClr val="C00000"/>
                </a:solidFill>
                <a:latin typeface="Arial" pitchFamily="34" charset="0"/>
                <a:cs typeface="Arial" pitchFamily="34" charset="0"/>
              </a:rPr>
              <a:t>to Scotland </a:t>
            </a:r>
            <a:br>
              <a:rPr lang="en-GB" sz="3200" dirty="0" smtClean="0">
                <a:solidFill>
                  <a:srgbClr val="C00000"/>
                </a:solidFill>
                <a:latin typeface="Arial" pitchFamily="34" charset="0"/>
                <a:cs typeface="Arial" pitchFamily="34" charset="0"/>
              </a:rPr>
            </a:br>
            <a:r>
              <a:rPr lang="en-GB" sz="3200" dirty="0" smtClean="0">
                <a:solidFill>
                  <a:srgbClr val="C00000"/>
                </a:solidFill>
                <a:latin typeface="Arial" pitchFamily="34" charset="0"/>
                <a:cs typeface="Arial" pitchFamily="34" charset="0"/>
              </a:rPr>
              <a:t>(still in the UK)</a:t>
            </a:r>
            <a:endParaRPr lang="en-GB" sz="3200" dirty="0">
              <a:solidFill>
                <a:srgbClr val="C00000"/>
              </a:solidFill>
              <a:latin typeface="Arial" pitchFamily="34" charset="0"/>
              <a:cs typeface="Arial" pitchFamily="34" charset="0"/>
            </a:endParaRPr>
          </a:p>
        </p:txBody>
      </p:sp>
      <p:sp>
        <p:nvSpPr>
          <p:cNvPr id="38921" name="Rectangle 9"/>
          <p:cNvSpPr>
            <a:spLocks noGrp="1" noChangeArrowheads="1"/>
          </p:cNvSpPr>
          <p:nvPr>
            <p:ph type="body" sz="half" idx="1"/>
          </p:nvPr>
        </p:nvSpPr>
        <p:spPr>
          <a:xfrm>
            <a:off x="685800" y="1600200"/>
            <a:ext cx="3810000" cy="4114800"/>
          </a:xfrm>
        </p:spPr>
        <p:txBody>
          <a:bodyPr/>
          <a:lstStyle/>
          <a:p>
            <a:pPr>
              <a:buFontTx/>
              <a:buNone/>
            </a:pPr>
            <a:r>
              <a:rPr lang="en-GB" dirty="0" smtClean="0">
                <a:latin typeface="Arial" charset="0"/>
              </a:rPr>
              <a:t>	  </a:t>
            </a:r>
          </a:p>
          <a:p>
            <a:pPr>
              <a:buFontTx/>
              <a:buNone/>
            </a:pPr>
            <a:endParaRPr lang="en-GB" dirty="0" smtClean="0">
              <a:latin typeface="Arial" charset="0"/>
            </a:endParaRPr>
          </a:p>
          <a:p>
            <a:pPr>
              <a:buFontTx/>
              <a:buNone/>
            </a:pPr>
            <a:endParaRPr lang="en-GB" dirty="0" smtClean="0">
              <a:latin typeface="Arial" charset="0"/>
            </a:endParaRPr>
          </a:p>
          <a:p>
            <a:pPr>
              <a:buFontTx/>
              <a:buNone/>
            </a:pPr>
            <a:endParaRPr lang="en-GB" dirty="0" smtClean="0">
              <a:latin typeface="Arial" charset="0"/>
            </a:endParaRPr>
          </a:p>
          <a:p>
            <a:pPr>
              <a:buFontTx/>
              <a:buNone/>
            </a:pPr>
            <a:endParaRPr lang="en-GB" dirty="0" smtClean="0">
              <a:latin typeface="Arial" charset="0"/>
            </a:endParaRPr>
          </a:p>
          <a:p>
            <a:pPr>
              <a:buFontTx/>
              <a:buNone/>
            </a:pPr>
            <a:endParaRPr lang="en-GB" dirty="0" smtClean="0">
              <a:latin typeface="Arial" charset="0"/>
            </a:endParaRPr>
          </a:p>
          <a:p>
            <a:pPr algn="ctr">
              <a:buFontTx/>
              <a:buNone/>
            </a:pPr>
            <a:r>
              <a:rPr lang="en-GB" dirty="0" smtClean="0">
                <a:latin typeface="Arial" charset="0"/>
              </a:rPr>
              <a:t>Tony </a:t>
            </a:r>
            <a:r>
              <a:rPr lang="en-GB" dirty="0" err="1" smtClean="0">
                <a:latin typeface="Arial" charset="0"/>
              </a:rPr>
              <a:t>Coxon</a:t>
            </a:r>
            <a:r>
              <a:rPr lang="en-GB" dirty="0" smtClean="0">
                <a:latin typeface="Arial" charset="0"/>
              </a:rPr>
              <a:t> </a:t>
            </a:r>
          </a:p>
          <a:p>
            <a:pPr algn="ctr">
              <a:buFontTx/>
              <a:buNone/>
            </a:pPr>
            <a:r>
              <a:rPr lang="en-GB" dirty="0" smtClean="0">
                <a:latin typeface="Arial" charset="0"/>
              </a:rPr>
              <a:t>(1938-2012)</a:t>
            </a:r>
            <a:endParaRPr lang="en-GB" dirty="0">
              <a:latin typeface="Arial" charset="0"/>
            </a:endParaRPr>
          </a:p>
        </p:txBody>
      </p:sp>
      <p:sp>
        <p:nvSpPr>
          <p:cNvPr id="38919" name="Rectangle 7"/>
          <p:cNvSpPr>
            <a:spLocks noGrp="1" noChangeArrowheads="1"/>
          </p:cNvSpPr>
          <p:nvPr>
            <p:ph type="body" sz="half" idx="2"/>
          </p:nvPr>
        </p:nvSpPr>
        <p:spPr>
          <a:xfrm>
            <a:off x="4648200" y="1600200"/>
            <a:ext cx="3810000" cy="4419600"/>
          </a:xfrm>
        </p:spPr>
        <p:txBody>
          <a:bodyPr>
            <a:normAutofit lnSpcReduction="10000"/>
          </a:bodyPr>
          <a:lstStyle/>
          <a:p>
            <a:pPr>
              <a:buNone/>
            </a:pPr>
            <a:r>
              <a:rPr lang="en-GB" dirty="0" smtClean="0">
                <a:latin typeface="Arial" charset="0"/>
              </a:rPr>
              <a:t>	</a:t>
            </a:r>
          </a:p>
          <a:p>
            <a:endParaRPr lang="en-GB" dirty="0" smtClean="0">
              <a:latin typeface="Arial" charset="0"/>
            </a:endParaRPr>
          </a:p>
          <a:p>
            <a:endParaRPr lang="en-GB" dirty="0" smtClean="0">
              <a:latin typeface="Arial" charset="0"/>
            </a:endParaRPr>
          </a:p>
          <a:p>
            <a:endParaRPr lang="en-GB" dirty="0" smtClean="0">
              <a:latin typeface="Arial" charset="0"/>
            </a:endParaRPr>
          </a:p>
          <a:p>
            <a:endParaRPr lang="en-GB" dirty="0" smtClean="0">
              <a:latin typeface="Arial" charset="0"/>
            </a:endParaRPr>
          </a:p>
          <a:p>
            <a:endParaRPr lang="en-GB" dirty="0" smtClean="0">
              <a:latin typeface="Arial" charset="0"/>
            </a:endParaRPr>
          </a:p>
          <a:p>
            <a:endParaRPr lang="en-GB" dirty="0" smtClean="0">
              <a:latin typeface="Arial" charset="0"/>
            </a:endParaRPr>
          </a:p>
          <a:p>
            <a:pPr>
              <a:buNone/>
            </a:pPr>
            <a:r>
              <a:rPr lang="en-GB" dirty="0" smtClean="0">
                <a:latin typeface="Arial" charset="0"/>
              </a:rPr>
              <a:t>		</a:t>
            </a:r>
          </a:p>
          <a:p>
            <a:pPr>
              <a:buNone/>
            </a:pPr>
            <a:r>
              <a:rPr lang="en-GB" dirty="0" smtClean="0">
                <a:latin typeface="Arial" charset="0"/>
              </a:rPr>
              <a:t>	   David Muxworthy</a:t>
            </a:r>
            <a:endParaRPr lang="en-GB" dirty="0">
              <a:latin typeface="Arial" charset="0"/>
            </a:endParaRPr>
          </a:p>
        </p:txBody>
      </p:sp>
      <p:pic>
        <p:nvPicPr>
          <p:cNvPr id="4098" name="Picture 2" descr="Tony Coxon"/>
          <p:cNvPicPr>
            <a:picLocks noChangeAspect="1" noChangeArrowheads="1"/>
          </p:cNvPicPr>
          <p:nvPr/>
        </p:nvPicPr>
        <p:blipFill>
          <a:blip r:embed="rId3" cstate="print"/>
          <a:srcRect/>
          <a:stretch>
            <a:fillRect/>
          </a:stretch>
        </p:blipFill>
        <p:spPr bwMode="auto">
          <a:xfrm>
            <a:off x="827584" y="1772816"/>
            <a:ext cx="3873500" cy="2324100"/>
          </a:xfrm>
          <a:prstGeom prst="rect">
            <a:avLst/>
          </a:prstGeom>
          <a:noFill/>
        </p:spPr>
      </p:pic>
      <p:pic>
        <p:nvPicPr>
          <p:cNvPr id="4099" name="Picture 3" descr="C:\Users\John\Desktop\s200_david.muxworthy.jpg"/>
          <p:cNvPicPr>
            <a:picLocks noChangeAspect="1" noChangeArrowheads="1"/>
          </p:cNvPicPr>
          <p:nvPr/>
        </p:nvPicPr>
        <p:blipFill>
          <a:blip r:embed="rId4" cstate="print"/>
          <a:srcRect/>
          <a:stretch>
            <a:fillRect/>
          </a:stretch>
        </p:blipFill>
        <p:spPr bwMode="auto">
          <a:xfrm>
            <a:off x="5220072" y="1700808"/>
            <a:ext cx="3124200" cy="3124200"/>
          </a:xfrm>
          <a:prstGeom prst="rect">
            <a:avLst/>
          </a:prstGeom>
          <a:noFill/>
        </p:spPr>
      </p:pic>
      <p:sp>
        <p:nvSpPr>
          <p:cNvPr id="7" name="TextBox 6"/>
          <p:cNvSpPr txBox="1"/>
          <p:nvPr/>
        </p:nvSpPr>
        <p:spPr>
          <a:xfrm>
            <a:off x="431032" y="6093296"/>
            <a:ext cx="8712968" cy="400110"/>
          </a:xfrm>
          <a:prstGeom prst="rect">
            <a:avLst/>
          </a:prstGeom>
          <a:noFill/>
        </p:spPr>
        <p:txBody>
          <a:bodyPr wrap="square" rtlCol="0">
            <a:spAutoFit/>
          </a:bodyPr>
          <a:lstStyle/>
          <a:p>
            <a:r>
              <a:rPr lang="en-GB" sz="2000" dirty="0" smtClean="0"/>
              <a:t>Even after 20 years, David said, “Of course I remember the Scarborough dynamo!”</a:t>
            </a:r>
            <a:endParaRPr lang="en-GB" sz="2000" dirty="0"/>
          </a:p>
        </p:txBody>
      </p:sp>
    </p:spTree>
  </p:cSld>
  <p:clrMapOvr>
    <a:masterClrMapping/>
  </p:clrMapOvr>
  <p:transition advTm="7552"/>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Fast forward to  </a:t>
            </a:r>
            <a:br>
              <a:rPr lang="en-GB" dirty="0" smtClean="0"/>
            </a:br>
            <a:r>
              <a:rPr lang="en-GB" dirty="0" smtClean="0"/>
              <a:t/>
            </a:r>
            <a:br>
              <a:rPr lang="en-GB" dirty="0" smtClean="0"/>
            </a:br>
            <a:r>
              <a:rPr lang="en-GB" b="1" dirty="0" smtClean="0">
                <a:solidFill>
                  <a:srgbClr val="008000"/>
                </a:solidFill>
              </a:rPr>
              <a:t>ASSESS  2014</a:t>
            </a:r>
            <a:r>
              <a:rPr lang="en-GB" dirty="0" smtClean="0"/>
              <a:t/>
            </a:r>
            <a:br>
              <a:rPr lang="en-GB" dirty="0" smtClean="0"/>
            </a:br>
            <a:r>
              <a:rPr lang="en-GB" dirty="0" smtClean="0">
                <a:solidFill>
                  <a:srgbClr val="C00000"/>
                </a:solidFill>
              </a:rPr>
              <a:t/>
            </a:r>
            <a:br>
              <a:rPr lang="en-GB" dirty="0" smtClean="0">
                <a:solidFill>
                  <a:srgbClr val="C00000"/>
                </a:solidFill>
              </a:rPr>
            </a:br>
            <a:r>
              <a:rPr lang="en-GB" b="1" dirty="0" smtClean="0">
                <a:solidFill>
                  <a:srgbClr val="C00000"/>
                </a:solidFill>
              </a:rPr>
              <a:t>Close Encounters of the Fourth Kind: working with alien SPSS files</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60648"/>
            <a:ext cx="8435280" cy="5400600"/>
          </a:xfrm>
        </p:spPr>
        <p:txBody>
          <a:bodyPr>
            <a:normAutofit fontScale="90000"/>
          </a:bodyPr>
          <a:lstStyle/>
          <a:p>
            <a:pPr algn="l"/>
            <a:r>
              <a:rPr lang="en-GB" sz="3600" dirty="0" smtClean="0">
                <a:latin typeface="Arial" pitchFamily="34" charset="0"/>
                <a:cs typeface="Arial" pitchFamily="34" charset="0"/>
              </a:rPr>
              <a:t>I thought of using</a:t>
            </a:r>
            <a:r>
              <a:rPr lang="en-GB" sz="4000" b="1" dirty="0" smtClean="0"/>
              <a:t/>
            </a:r>
            <a:br>
              <a:rPr lang="en-GB" sz="4000" b="1" dirty="0" smtClean="0"/>
            </a:br>
            <a:r>
              <a:rPr lang="en-GB" dirty="0" smtClean="0"/>
              <a:t/>
            </a:r>
            <a:br>
              <a:rPr lang="en-GB" dirty="0" smtClean="0"/>
            </a:br>
            <a:r>
              <a:rPr lang="en-GB" dirty="0" smtClean="0"/>
              <a:t>	</a:t>
            </a:r>
            <a:r>
              <a:rPr lang="en-GB" sz="5400" b="1" dirty="0" smtClean="0">
                <a:solidFill>
                  <a:srgbClr val="008000"/>
                </a:solidFill>
              </a:rPr>
              <a:t>Old Dog, </a:t>
            </a:r>
            <a:r>
              <a:rPr lang="en-GB" sz="5400" b="1" dirty="0" smtClean="0">
                <a:solidFill>
                  <a:srgbClr val="FF0000"/>
                </a:solidFill>
              </a:rPr>
              <a:t>New </a:t>
            </a:r>
            <a:r>
              <a:rPr lang="en-GB" sz="5400" b="1" dirty="0" smtClean="0">
                <a:solidFill>
                  <a:srgbClr val="008000"/>
                </a:solidFill>
              </a:rPr>
              <a:t>Tricks</a:t>
            </a:r>
            <a:r>
              <a:rPr lang="en-GB" sz="5400" b="1" dirty="0" smtClean="0">
                <a:solidFill>
                  <a:srgbClr val="FF0000"/>
                </a:solidFill>
              </a:rPr>
              <a:t/>
            </a:r>
            <a:br>
              <a:rPr lang="en-GB" sz="5400" b="1" dirty="0" smtClean="0">
                <a:solidFill>
                  <a:srgbClr val="FF0000"/>
                </a:solidFill>
              </a:rPr>
            </a:br>
            <a:r>
              <a:rPr lang="en-GB" sz="5400" b="1" dirty="0" smtClean="0">
                <a:solidFill>
                  <a:srgbClr val="FF0000"/>
                </a:solidFill>
              </a:rPr>
              <a:t/>
            </a:r>
            <a:br>
              <a:rPr lang="en-GB" sz="5400" b="1" dirty="0" smtClean="0">
                <a:solidFill>
                  <a:srgbClr val="FF0000"/>
                </a:solidFill>
              </a:rPr>
            </a:br>
            <a:r>
              <a:rPr lang="en-GB" sz="3600" dirty="0" smtClean="0">
                <a:latin typeface="Arial" pitchFamily="34" charset="0"/>
                <a:cs typeface="Arial" pitchFamily="34" charset="0"/>
              </a:rPr>
              <a:t>Carries more </a:t>
            </a:r>
            <a:r>
              <a:rPr lang="en-GB" sz="3600" b="1" dirty="0" smtClean="0">
                <a:solidFill>
                  <a:srgbClr val="FF0000"/>
                </a:solidFill>
              </a:rPr>
              <a:t>bite</a:t>
            </a:r>
            <a:r>
              <a:rPr lang="en-GB" sz="3600" dirty="0" smtClean="0">
                <a:latin typeface="Arial" pitchFamily="34" charset="0"/>
                <a:cs typeface="Arial" pitchFamily="34" charset="0"/>
              </a:rPr>
              <a:t>, but is a bit of a misnomer.</a:t>
            </a:r>
            <a:br>
              <a:rPr lang="en-GB" sz="3600" dirty="0" smtClean="0">
                <a:latin typeface="Arial" pitchFamily="34" charset="0"/>
                <a:cs typeface="Arial" pitchFamily="34" charset="0"/>
              </a:rPr>
            </a:br>
            <a:r>
              <a:rPr lang="en-GB" sz="3600" dirty="0" smtClean="0">
                <a:latin typeface="Arial" pitchFamily="34" charset="0"/>
                <a:cs typeface="Arial" pitchFamily="34" charset="0"/>
              </a:rPr>
              <a:t/>
            </a:r>
            <a:br>
              <a:rPr lang="en-GB" sz="3600" dirty="0" smtClean="0">
                <a:latin typeface="Arial" pitchFamily="34" charset="0"/>
                <a:cs typeface="Arial" pitchFamily="34" charset="0"/>
              </a:rPr>
            </a:br>
            <a:r>
              <a:rPr lang="en-GB" sz="3100" b="1" dirty="0" smtClean="0">
                <a:solidFill>
                  <a:srgbClr val="FF3300"/>
                </a:solidFill>
                <a:latin typeface="Arial" pitchFamily="34" charset="0"/>
                <a:cs typeface="Arial" pitchFamily="34" charset="0"/>
              </a:rPr>
              <a:t>Close Encounters</a:t>
            </a:r>
            <a:r>
              <a:rPr lang="en-GB" sz="3100" dirty="0" smtClean="0">
                <a:latin typeface="Arial" pitchFamily="34" charset="0"/>
                <a:cs typeface="Arial" pitchFamily="34" charset="0"/>
              </a:rPr>
              <a:t> is more a critical examination of SPSS files and documentation for major surveys, as distributed by UKDS and others for use in teaching or secondary analysis.  </a:t>
            </a:r>
            <a:endParaRPr lang="en-GB" sz="3600" dirty="0">
              <a:latin typeface="Arial" pitchFamily="34" charset="0"/>
              <a:cs typeface="Arial" pitchFamily="34" charset="0"/>
            </a:endParaRPr>
          </a:p>
        </p:txBody>
      </p:sp>
      <p:sp>
        <p:nvSpPr>
          <p:cNvPr id="3" name="TextBox 2"/>
          <p:cNvSpPr txBox="1"/>
          <p:nvPr/>
        </p:nvSpPr>
        <p:spPr>
          <a:xfrm>
            <a:off x="539552" y="5805264"/>
            <a:ext cx="3105337" cy="461665"/>
          </a:xfrm>
          <a:prstGeom prst="rect">
            <a:avLst/>
          </a:prstGeom>
          <a:noFill/>
        </p:spPr>
        <p:txBody>
          <a:bodyPr wrap="none" rtlCol="0">
            <a:spAutoFit/>
          </a:bodyPr>
          <a:lstStyle/>
          <a:p>
            <a:r>
              <a:rPr lang="en-GB" sz="2400" b="1" dirty="0" smtClean="0">
                <a:solidFill>
                  <a:srgbClr val="FF0000"/>
                </a:solidFill>
                <a:latin typeface="Arial" pitchFamily="34" charset="0"/>
                <a:cs typeface="Arial" pitchFamily="34" charset="0"/>
              </a:rPr>
              <a:t>New tricks?  </a:t>
            </a:r>
            <a:r>
              <a:rPr lang="en-GB" sz="2400" dirty="0" smtClean="0">
                <a:latin typeface="Arial" pitchFamily="34" charset="0"/>
                <a:cs typeface="Arial" pitchFamily="34" charset="0"/>
              </a:rPr>
              <a:t>Maybe</a:t>
            </a:r>
            <a:r>
              <a:rPr lang="en-GB" dirty="0" smtClean="0">
                <a:latin typeface="Arial" pitchFamily="34" charset="0"/>
                <a:cs typeface="Arial" pitchFamily="34" charset="0"/>
              </a:rPr>
              <a:t>.</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914400"/>
            <a:ext cx="5349350" cy="646331"/>
          </a:xfrm>
          <a:prstGeom prst="rect">
            <a:avLst/>
          </a:prstGeom>
          <a:noFill/>
        </p:spPr>
        <p:txBody>
          <a:bodyPr wrap="none" rtlCol="0">
            <a:spAutoFit/>
          </a:bodyPr>
          <a:lstStyle/>
          <a:p>
            <a:r>
              <a:rPr lang="en-GB" sz="3600" b="1" dirty="0" smtClean="0">
                <a:solidFill>
                  <a:srgbClr val="FF3300"/>
                </a:solidFill>
              </a:rPr>
              <a:t>Secondary use of SPSS files</a:t>
            </a:r>
            <a:endParaRPr lang="en-GB" sz="3600" b="1" dirty="0">
              <a:solidFill>
                <a:srgbClr val="FF3300"/>
              </a:solidFill>
            </a:endParaRPr>
          </a:p>
        </p:txBody>
      </p:sp>
      <p:sp>
        <p:nvSpPr>
          <p:cNvPr id="4" name="TextBox 3"/>
          <p:cNvSpPr txBox="1"/>
          <p:nvPr/>
        </p:nvSpPr>
        <p:spPr>
          <a:xfrm>
            <a:off x="899592" y="2057400"/>
            <a:ext cx="7482408" cy="954107"/>
          </a:xfrm>
          <a:prstGeom prst="rect">
            <a:avLst/>
          </a:prstGeom>
          <a:noFill/>
        </p:spPr>
        <p:txBody>
          <a:bodyPr wrap="square" rtlCol="0">
            <a:spAutoFit/>
          </a:bodyPr>
          <a:lstStyle/>
          <a:p>
            <a:r>
              <a:rPr lang="en-GB" sz="2800" b="1" dirty="0" smtClean="0"/>
              <a:t>Major surveys are well-financed and have large teams of researchers, authors and support staff.</a:t>
            </a:r>
            <a:endParaRPr lang="en-GB" sz="2800" b="1" dirty="0"/>
          </a:p>
        </p:txBody>
      </p:sp>
      <p:sp>
        <p:nvSpPr>
          <p:cNvPr id="5" name="TextBox 4"/>
          <p:cNvSpPr txBox="1"/>
          <p:nvPr/>
        </p:nvSpPr>
        <p:spPr>
          <a:xfrm>
            <a:off x="971600" y="3356992"/>
            <a:ext cx="7128792" cy="1384995"/>
          </a:xfrm>
          <a:prstGeom prst="rect">
            <a:avLst/>
          </a:prstGeom>
          <a:noFill/>
        </p:spPr>
        <p:txBody>
          <a:bodyPr wrap="square" rtlCol="0">
            <a:spAutoFit/>
          </a:bodyPr>
          <a:lstStyle/>
          <a:p>
            <a:r>
              <a:rPr lang="en-GB" sz="2800" b="1" dirty="0" smtClean="0"/>
              <a:t>Teachers, students and lone researchers wishing to use data from such surveys often have no resources other than their own time</a:t>
            </a:r>
            <a:endParaRPr lang="en-GB" sz="28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5536" y="609601"/>
            <a:ext cx="8443664" cy="2133599"/>
          </a:xfrm>
        </p:spPr>
        <p:txBody>
          <a:bodyPr>
            <a:normAutofit fontScale="90000"/>
          </a:bodyPr>
          <a:lstStyle/>
          <a:p>
            <a:pPr algn="l"/>
            <a:r>
              <a:rPr lang="en-GB" sz="2200" b="1" dirty="0" smtClean="0">
                <a:solidFill>
                  <a:srgbClr val="0000FF"/>
                </a:solidFill>
                <a:latin typeface="Arial" pitchFamily="34" charset="0"/>
                <a:cs typeface="Arial" pitchFamily="34" charset="0"/>
              </a:rPr>
              <a:t>Teachers</a:t>
            </a:r>
            <a:r>
              <a:rPr lang="en-GB" sz="2200" dirty="0" smtClean="0">
                <a:latin typeface="Arial" pitchFamily="34" charset="0"/>
                <a:cs typeface="Arial" pitchFamily="34" charset="0"/>
              </a:rPr>
              <a:t> need ready-to-use files requiring little or no further preparation.  </a:t>
            </a:r>
            <a:r>
              <a:rPr lang="en-GB" sz="2200" b="1" dirty="0" smtClean="0">
                <a:solidFill>
                  <a:srgbClr val="0000FF"/>
                </a:solidFill>
                <a:latin typeface="Arial" pitchFamily="34" charset="0"/>
                <a:cs typeface="Arial" pitchFamily="34" charset="0"/>
              </a:rPr>
              <a:t>Students</a:t>
            </a:r>
            <a:r>
              <a:rPr lang="en-GB" sz="2200" dirty="0" smtClean="0">
                <a:latin typeface="Arial" pitchFamily="34" charset="0"/>
                <a:cs typeface="Arial" pitchFamily="34" charset="0"/>
              </a:rPr>
              <a:t> may only have </a:t>
            </a:r>
            <a:r>
              <a:rPr lang="en-GB" sz="2200" b="1" dirty="0" smtClean="0">
                <a:solidFill>
                  <a:srgbClr val="C00000"/>
                </a:solidFill>
                <a:latin typeface="Arial" pitchFamily="34" charset="0"/>
                <a:cs typeface="Arial" pitchFamily="34" charset="0"/>
              </a:rPr>
              <a:t>one semester </a:t>
            </a:r>
            <a:r>
              <a:rPr lang="en-GB" sz="2200" dirty="0" smtClean="0">
                <a:latin typeface="Arial" pitchFamily="34" charset="0"/>
                <a:cs typeface="Arial" pitchFamily="34" charset="0"/>
              </a:rPr>
              <a:t>of classes and lab sessions. </a:t>
            </a:r>
            <a:r>
              <a:rPr lang="en-GB" sz="2200" b="1" dirty="0" smtClean="0">
                <a:solidFill>
                  <a:srgbClr val="0000FF"/>
                </a:solidFill>
                <a:latin typeface="Arial" pitchFamily="34" charset="0"/>
                <a:cs typeface="Arial" pitchFamily="34" charset="0"/>
              </a:rPr>
              <a:t>Researchers</a:t>
            </a:r>
            <a:r>
              <a:rPr lang="en-GB" sz="2200" dirty="0" smtClean="0">
                <a:latin typeface="Arial" pitchFamily="34" charset="0"/>
                <a:cs typeface="Arial" pitchFamily="34" charset="0"/>
              </a:rPr>
              <a:t> need to factor in budgets, time, opportunity costs etc. </a:t>
            </a:r>
            <a:br>
              <a:rPr lang="en-GB" sz="2200" dirty="0" smtClean="0">
                <a:latin typeface="Arial" pitchFamily="34" charset="0"/>
                <a:cs typeface="Arial" pitchFamily="34" charset="0"/>
              </a:rPr>
            </a:br>
            <a:r>
              <a:rPr lang="en-GB" sz="2200" dirty="0" smtClean="0">
                <a:latin typeface="Arial" pitchFamily="34" charset="0"/>
                <a:cs typeface="Arial" pitchFamily="34" charset="0"/>
              </a:rPr>
              <a:t> All need to be up and running in the very first session. </a:t>
            </a:r>
            <a:r>
              <a:rPr lang="en-GB" sz="2800" dirty="0" smtClean="0">
                <a:latin typeface="Arial" pitchFamily="34" charset="0"/>
                <a:cs typeface="Arial" pitchFamily="34" charset="0"/>
              </a:rPr>
              <a:t/>
            </a:r>
            <a:br>
              <a:rPr lang="en-GB" sz="2800" dirty="0" smtClean="0">
                <a:latin typeface="Arial" pitchFamily="34" charset="0"/>
                <a:cs typeface="Arial" pitchFamily="34" charset="0"/>
              </a:rPr>
            </a:br>
            <a:r>
              <a:rPr lang="en-GB" sz="2800" dirty="0" smtClean="0">
                <a:latin typeface="Arial" pitchFamily="34" charset="0"/>
                <a:cs typeface="Arial" pitchFamily="34" charset="0"/>
              </a:rPr>
              <a:t/>
            </a:r>
            <a:br>
              <a:rPr lang="en-GB" sz="2800" dirty="0" smtClean="0">
                <a:latin typeface="Arial" pitchFamily="34" charset="0"/>
                <a:cs typeface="Arial" pitchFamily="34" charset="0"/>
              </a:rPr>
            </a:br>
            <a:r>
              <a:rPr lang="en-GB" sz="2800" dirty="0" smtClean="0">
                <a:latin typeface="Arial" pitchFamily="34" charset="0"/>
                <a:cs typeface="Arial" pitchFamily="34" charset="0"/>
              </a:rPr>
              <a:t> </a:t>
            </a:r>
            <a:r>
              <a:rPr lang="en-GB" sz="2200" b="1" dirty="0" smtClean="0">
                <a:solidFill>
                  <a:srgbClr val="C00000"/>
                </a:solidFill>
                <a:latin typeface="Arial" pitchFamily="34" charset="0"/>
                <a:cs typeface="Arial" pitchFamily="34" charset="0"/>
              </a:rPr>
              <a:t>Criteria</a:t>
            </a:r>
            <a:r>
              <a:rPr lang="en-GB" sz="2200" dirty="0" smtClean="0">
                <a:latin typeface="Arial" pitchFamily="34" charset="0"/>
                <a:cs typeface="Arial" pitchFamily="34" charset="0"/>
              </a:rPr>
              <a:t> for ease of understanding and (</a:t>
            </a:r>
            <a:r>
              <a:rPr lang="en-GB" sz="2200" b="1" dirty="0" smtClean="0">
                <a:solidFill>
                  <a:srgbClr val="C00000"/>
                </a:solidFill>
                <a:latin typeface="Arial" pitchFamily="34" charset="0"/>
                <a:cs typeface="Arial" pitchFamily="34" charset="0"/>
              </a:rPr>
              <a:t>immediate</a:t>
            </a:r>
            <a:r>
              <a:rPr lang="en-GB" sz="2200" dirty="0" smtClean="0">
                <a:latin typeface="Arial" pitchFamily="34" charset="0"/>
                <a:cs typeface="Arial" pitchFamily="34" charset="0"/>
              </a:rPr>
              <a:t>) use of SPSS files: </a:t>
            </a:r>
            <a:endParaRPr lang="en-GB" sz="2200" dirty="0">
              <a:latin typeface="Arial" pitchFamily="34" charset="0"/>
              <a:cs typeface="Arial" pitchFamily="34" charset="0"/>
            </a:endParaRPr>
          </a:p>
        </p:txBody>
      </p:sp>
      <p:sp>
        <p:nvSpPr>
          <p:cNvPr id="4" name="Subtitle 3"/>
          <p:cNvSpPr>
            <a:spLocks noGrp="1"/>
          </p:cNvSpPr>
          <p:nvPr>
            <p:ph type="subTitle" idx="1"/>
          </p:nvPr>
        </p:nvSpPr>
        <p:spPr>
          <a:xfrm>
            <a:off x="609600" y="2895600"/>
            <a:ext cx="8229600" cy="3413720"/>
          </a:xfrm>
        </p:spPr>
        <p:txBody>
          <a:bodyPr>
            <a:noAutofit/>
          </a:bodyPr>
          <a:lstStyle/>
          <a:p>
            <a:pPr algn="l">
              <a:buFont typeface="Arial" pitchFamily="34" charset="0"/>
              <a:buChar char="•"/>
            </a:pPr>
            <a:r>
              <a:rPr lang="en-GB" sz="2000" dirty="0" smtClean="0">
                <a:solidFill>
                  <a:schemeClr val="tx1"/>
                </a:solidFill>
              </a:rPr>
              <a:t>  </a:t>
            </a:r>
            <a:r>
              <a:rPr lang="en-GB" sz="2000" b="1" dirty="0" smtClean="0">
                <a:solidFill>
                  <a:srgbClr val="C00000"/>
                </a:solidFill>
              </a:rPr>
              <a:t>Full and clear documentation</a:t>
            </a:r>
            <a:r>
              <a:rPr lang="en-GB" sz="2000" dirty="0" smtClean="0">
                <a:solidFill>
                  <a:schemeClr val="tx1"/>
                </a:solidFill>
              </a:rPr>
              <a:t>, including (facsimile) questionnaire </a:t>
            </a:r>
          </a:p>
          <a:p>
            <a:pPr algn="l">
              <a:buFont typeface="Arial" pitchFamily="34" charset="0"/>
              <a:buChar char="•"/>
            </a:pPr>
            <a:r>
              <a:rPr lang="en-GB" sz="2000" dirty="0" smtClean="0">
                <a:solidFill>
                  <a:schemeClr val="tx1"/>
                </a:solidFill>
              </a:rPr>
              <a:t>  SPSS saved files </a:t>
            </a:r>
            <a:r>
              <a:rPr lang="en-GB" sz="2000" b="1" dirty="0" smtClean="0">
                <a:solidFill>
                  <a:srgbClr val="C00000"/>
                </a:solidFill>
              </a:rPr>
              <a:t>well designed </a:t>
            </a:r>
            <a:r>
              <a:rPr lang="en-GB" sz="2000" dirty="0" smtClean="0">
                <a:solidFill>
                  <a:schemeClr val="tx1"/>
                </a:solidFill>
              </a:rPr>
              <a:t>and </a:t>
            </a:r>
            <a:r>
              <a:rPr lang="en-GB" sz="2000" b="1" dirty="0" smtClean="0">
                <a:solidFill>
                  <a:srgbClr val="C00000"/>
                </a:solidFill>
              </a:rPr>
              <a:t>easy to navigate</a:t>
            </a:r>
          </a:p>
          <a:p>
            <a:pPr algn="l">
              <a:buFont typeface="Arial" pitchFamily="34" charset="0"/>
              <a:buChar char="•"/>
            </a:pPr>
            <a:r>
              <a:rPr lang="en-GB" sz="2000" dirty="0" smtClean="0">
                <a:solidFill>
                  <a:schemeClr val="tx1"/>
                </a:solidFill>
              </a:rPr>
              <a:t>  Names and/or variable labels </a:t>
            </a:r>
            <a:r>
              <a:rPr lang="en-GB" sz="2000" b="1" dirty="0" smtClean="0">
                <a:solidFill>
                  <a:srgbClr val="C00000"/>
                </a:solidFill>
              </a:rPr>
              <a:t>easily linked </a:t>
            </a:r>
            <a:r>
              <a:rPr lang="en-GB" sz="2000" dirty="0" smtClean="0">
                <a:solidFill>
                  <a:schemeClr val="tx1"/>
                </a:solidFill>
              </a:rPr>
              <a:t>to questionnaire</a:t>
            </a:r>
          </a:p>
          <a:p>
            <a:pPr algn="l">
              <a:buFont typeface="Arial" pitchFamily="34" charset="0"/>
              <a:buChar char="•"/>
            </a:pPr>
            <a:r>
              <a:rPr lang="en-GB" sz="2000" dirty="0" smtClean="0">
                <a:solidFill>
                  <a:schemeClr val="tx1"/>
                </a:solidFill>
              </a:rPr>
              <a:t>  Variables in </a:t>
            </a:r>
            <a:r>
              <a:rPr lang="en-GB" sz="2000" b="1" dirty="0" smtClean="0">
                <a:solidFill>
                  <a:srgbClr val="C00000"/>
                </a:solidFill>
              </a:rPr>
              <a:t>questionnaire order</a:t>
            </a:r>
            <a:r>
              <a:rPr lang="en-GB" sz="2000" dirty="0" smtClean="0">
                <a:solidFill>
                  <a:schemeClr val="tx1"/>
                </a:solidFill>
              </a:rPr>
              <a:t>, not alphabetical order</a:t>
            </a:r>
          </a:p>
          <a:p>
            <a:pPr algn="l">
              <a:buFont typeface="Arial" pitchFamily="34" charset="0"/>
              <a:buChar char="•"/>
            </a:pPr>
            <a:r>
              <a:rPr lang="en-GB" sz="2000" dirty="0" smtClean="0">
                <a:solidFill>
                  <a:schemeClr val="tx1"/>
                </a:solidFill>
              </a:rPr>
              <a:t>  Variable and value labels </a:t>
            </a:r>
            <a:r>
              <a:rPr lang="en-GB" sz="2000" b="1" dirty="0" smtClean="0">
                <a:solidFill>
                  <a:srgbClr val="C00000"/>
                </a:solidFill>
              </a:rPr>
              <a:t>short but clear</a:t>
            </a:r>
          </a:p>
          <a:p>
            <a:pPr algn="l">
              <a:buFont typeface="Arial" pitchFamily="34" charset="0"/>
              <a:buChar char="•"/>
            </a:pPr>
            <a:r>
              <a:rPr lang="en-GB" sz="2000" dirty="0" smtClean="0">
                <a:solidFill>
                  <a:schemeClr val="tx1"/>
                </a:solidFill>
              </a:rPr>
              <a:t>  Value labels to include</a:t>
            </a:r>
            <a:r>
              <a:rPr lang="en-GB" sz="2000" b="1" dirty="0" smtClean="0">
                <a:solidFill>
                  <a:srgbClr val="C00000"/>
                </a:solidFill>
              </a:rPr>
              <a:t> question number</a:t>
            </a:r>
            <a:r>
              <a:rPr lang="en-GB" sz="2000" dirty="0" smtClean="0">
                <a:solidFill>
                  <a:schemeClr val="tx1"/>
                </a:solidFill>
              </a:rPr>
              <a:t>, unless it is the variable name</a:t>
            </a:r>
          </a:p>
          <a:p>
            <a:pPr algn="l">
              <a:buFont typeface="Arial" pitchFamily="34" charset="0"/>
              <a:buChar char="•"/>
            </a:pPr>
            <a:r>
              <a:rPr lang="en-GB" sz="2000" dirty="0" smtClean="0">
                <a:solidFill>
                  <a:schemeClr val="tx1"/>
                </a:solidFill>
              </a:rPr>
              <a:t>  Value labels in </a:t>
            </a:r>
            <a:r>
              <a:rPr lang="en-GB" sz="2000" b="1" dirty="0" smtClean="0">
                <a:solidFill>
                  <a:srgbClr val="C00000"/>
                </a:solidFill>
              </a:rPr>
              <a:t>Mixed Case </a:t>
            </a:r>
            <a:r>
              <a:rPr lang="en-GB" sz="2000" dirty="0" smtClean="0">
                <a:solidFill>
                  <a:schemeClr val="tx1"/>
                </a:solidFill>
              </a:rPr>
              <a:t>and </a:t>
            </a:r>
            <a:r>
              <a:rPr lang="en-GB" sz="2000" b="1" dirty="0" smtClean="0">
                <a:solidFill>
                  <a:srgbClr val="C00000"/>
                </a:solidFill>
              </a:rPr>
              <a:t>literate</a:t>
            </a:r>
          </a:p>
          <a:p>
            <a:pPr algn="l">
              <a:buFont typeface="Arial" pitchFamily="34" charset="0"/>
              <a:buChar char="•"/>
            </a:pPr>
            <a:r>
              <a:rPr lang="en-GB" sz="2000" dirty="0" smtClean="0">
                <a:solidFill>
                  <a:schemeClr val="tx1"/>
                </a:solidFill>
              </a:rPr>
              <a:t>  Missing values </a:t>
            </a:r>
            <a:r>
              <a:rPr lang="en-GB" sz="2000" b="1" dirty="0" smtClean="0">
                <a:solidFill>
                  <a:srgbClr val="C00000"/>
                </a:solidFill>
              </a:rPr>
              <a:t>correctly and consistently assigned </a:t>
            </a:r>
            <a:r>
              <a:rPr lang="en-GB" sz="2000" dirty="0" smtClean="0">
                <a:solidFill>
                  <a:schemeClr val="tx1"/>
                </a:solidFill>
              </a:rPr>
              <a:t>and </a:t>
            </a:r>
            <a:r>
              <a:rPr lang="en-GB" sz="2000" b="1" dirty="0" smtClean="0">
                <a:solidFill>
                  <a:srgbClr val="C00000"/>
                </a:solidFill>
              </a:rPr>
              <a:t>declared</a:t>
            </a:r>
          </a:p>
          <a:p>
            <a:pPr algn="l">
              <a:buFont typeface="Arial" pitchFamily="34" charset="0"/>
              <a:buChar char="•"/>
            </a:pPr>
            <a:r>
              <a:rPr lang="en-GB" sz="2000" dirty="0" smtClean="0">
                <a:solidFill>
                  <a:schemeClr val="tx1"/>
                </a:solidFill>
              </a:rPr>
              <a:t>  Measurement levels </a:t>
            </a:r>
            <a:r>
              <a:rPr lang="en-GB" sz="2000" b="1" dirty="0" smtClean="0">
                <a:solidFill>
                  <a:srgbClr val="C00000"/>
                </a:solidFill>
              </a:rPr>
              <a:t>correctly assigned</a:t>
            </a:r>
          </a:p>
          <a:p>
            <a:pPr algn="l">
              <a:buFont typeface="Arial" pitchFamily="34" charset="0"/>
              <a:buChar char="•"/>
            </a:pPr>
            <a:endParaRPr lang="en-GB" sz="200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467544" y="2348880"/>
            <a:ext cx="8256556" cy="3581399"/>
          </a:xfrm>
          <a:prstGeom prst="rect">
            <a:avLst/>
          </a:prstGeom>
          <a:noFill/>
          <a:ln w="9525">
            <a:noFill/>
            <a:miter lim="800000"/>
            <a:headEnd/>
            <a:tailEnd/>
          </a:ln>
        </p:spPr>
      </p:pic>
      <p:sp>
        <p:nvSpPr>
          <p:cNvPr id="3" name="Rectangle 2"/>
          <p:cNvSpPr/>
          <p:nvPr/>
        </p:nvSpPr>
        <p:spPr>
          <a:xfrm>
            <a:off x="533400" y="533400"/>
            <a:ext cx="8071048" cy="1200329"/>
          </a:xfrm>
          <a:prstGeom prst="rect">
            <a:avLst/>
          </a:prstGeom>
        </p:spPr>
        <p:txBody>
          <a:bodyPr wrap="square">
            <a:spAutoFit/>
          </a:bodyPr>
          <a:lstStyle/>
          <a:p>
            <a:r>
              <a:rPr lang="en-GB" sz="2400" dirty="0" smtClean="0"/>
              <a:t>Data from many early surveys were punched on to 80-column Hollerith cards, one card per case: later copied or punched direct to card-image files.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a:blip r:embed="rId2" cstate="print"/>
          <a:srcRect/>
          <a:stretch>
            <a:fillRect/>
          </a:stretch>
        </p:blipFill>
        <p:spPr bwMode="auto">
          <a:xfrm>
            <a:off x="381000" y="1524000"/>
            <a:ext cx="8180315" cy="4419600"/>
          </a:xfrm>
          <a:prstGeom prst="rect">
            <a:avLst/>
          </a:prstGeom>
          <a:noFill/>
          <a:ln w="9525">
            <a:noFill/>
            <a:miter lim="800000"/>
            <a:headEnd/>
            <a:tailEnd/>
          </a:ln>
        </p:spPr>
      </p:pic>
      <p:sp>
        <p:nvSpPr>
          <p:cNvPr id="5" name="TextBox 4"/>
          <p:cNvSpPr txBox="1"/>
          <p:nvPr/>
        </p:nvSpPr>
        <p:spPr>
          <a:xfrm>
            <a:off x="2133600" y="609600"/>
            <a:ext cx="5718873" cy="584775"/>
          </a:xfrm>
          <a:prstGeom prst="rect">
            <a:avLst/>
          </a:prstGeom>
          <a:noFill/>
        </p:spPr>
        <p:txBody>
          <a:bodyPr wrap="none" rtlCol="0">
            <a:spAutoFit/>
          </a:bodyPr>
          <a:lstStyle/>
          <a:p>
            <a:r>
              <a:rPr lang="en-GB" sz="3200" b="1" dirty="0" smtClean="0">
                <a:solidFill>
                  <a:srgbClr val="FF3300"/>
                </a:solidFill>
              </a:rPr>
              <a:t>BSA 1989</a:t>
            </a:r>
            <a:r>
              <a:rPr lang="en-GB" sz="3200" dirty="0" smtClean="0"/>
              <a:t>:  Raw data for one case</a:t>
            </a:r>
            <a:endParaRPr lang="en-GB"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2852936"/>
            <a:ext cx="6480720" cy="1077218"/>
          </a:xfrm>
          <a:prstGeom prst="rect">
            <a:avLst/>
          </a:prstGeom>
          <a:noFill/>
        </p:spPr>
        <p:txBody>
          <a:bodyPr wrap="square" rtlCol="0">
            <a:spAutoFit/>
          </a:bodyPr>
          <a:lstStyle/>
          <a:p>
            <a:r>
              <a:rPr lang="en-GB" sz="3200" b="1" dirty="0" smtClean="0">
                <a:solidFill>
                  <a:srgbClr val="C00000"/>
                </a:solidFill>
              </a:rPr>
              <a:t>Questionnaires varied as to their data coding and layout information</a:t>
            </a:r>
            <a:endParaRPr lang="en-GB" sz="3200" b="1" dirty="0">
              <a:solidFill>
                <a:srgbClr val="C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223963" y="1890713"/>
            <a:ext cx="6696075" cy="3076575"/>
          </a:xfrm>
          <a:prstGeom prst="rect">
            <a:avLst/>
          </a:prstGeom>
          <a:noFill/>
          <a:ln w="9525">
            <a:noFill/>
            <a:miter lim="800000"/>
            <a:headEnd/>
            <a:tailEnd/>
          </a:ln>
        </p:spPr>
      </p:pic>
      <p:sp>
        <p:nvSpPr>
          <p:cNvPr id="3" name="TextBox 2"/>
          <p:cNvSpPr txBox="1"/>
          <p:nvPr/>
        </p:nvSpPr>
        <p:spPr>
          <a:xfrm>
            <a:off x="1295400" y="762000"/>
            <a:ext cx="5762860" cy="461665"/>
          </a:xfrm>
          <a:prstGeom prst="rect">
            <a:avLst/>
          </a:prstGeom>
          <a:noFill/>
        </p:spPr>
        <p:txBody>
          <a:bodyPr wrap="none" rtlCol="0">
            <a:spAutoFit/>
          </a:bodyPr>
          <a:lstStyle/>
          <a:p>
            <a:r>
              <a:rPr lang="en-GB" sz="2400" b="1" dirty="0" smtClean="0">
                <a:solidFill>
                  <a:srgbClr val="FF0000"/>
                </a:solidFill>
              </a:rPr>
              <a:t>Relative Deprivation and Social Justice 1962</a:t>
            </a:r>
            <a:endParaRPr lang="en-GB" sz="2400" b="1" dirty="0">
              <a:solidFill>
                <a:srgbClr val="FF0000"/>
              </a:solidFill>
            </a:endParaRPr>
          </a:p>
        </p:txBody>
      </p:sp>
      <p:sp>
        <p:nvSpPr>
          <p:cNvPr id="4" name="TextBox 3"/>
          <p:cNvSpPr txBox="1"/>
          <p:nvPr/>
        </p:nvSpPr>
        <p:spPr>
          <a:xfrm>
            <a:off x="990600" y="5638800"/>
            <a:ext cx="3923446" cy="400110"/>
          </a:xfrm>
          <a:prstGeom prst="rect">
            <a:avLst/>
          </a:prstGeom>
          <a:noFill/>
        </p:spPr>
        <p:txBody>
          <a:bodyPr wrap="none" rtlCol="0">
            <a:spAutoFit/>
          </a:bodyPr>
          <a:lstStyle/>
          <a:p>
            <a:r>
              <a:rPr lang="en-GB" sz="2000" b="1" dirty="0" smtClean="0"/>
              <a:t>No data layout, also </a:t>
            </a:r>
            <a:r>
              <a:rPr lang="en-GB" sz="2000" b="1" dirty="0" smtClean="0">
                <a:solidFill>
                  <a:srgbClr val="C00000"/>
                </a:solidFill>
              </a:rPr>
              <a:t>multi-punched</a:t>
            </a:r>
            <a:endParaRPr lang="en-GB" sz="2000" b="1" dirty="0">
              <a:solidFill>
                <a:srgbClr val="C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62000" y="1371600"/>
            <a:ext cx="7661161" cy="4648200"/>
          </a:xfrm>
          <a:prstGeom prst="rect">
            <a:avLst/>
          </a:prstGeom>
          <a:noFill/>
          <a:ln w="9525">
            <a:noFill/>
            <a:miter lim="800000"/>
            <a:headEnd/>
            <a:tailEnd/>
          </a:ln>
        </p:spPr>
      </p:pic>
      <p:sp>
        <p:nvSpPr>
          <p:cNvPr id="3" name="TextBox 2"/>
          <p:cNvSpPr txBox="1"/>
          <p:nvPr/>
        </p:nvSpPr>
        <p:spPr>
          <a:xfrm>
            <a:off x="990600" y="762000"/>
            <a:ext cx="4222118" cy="461665"/>
          </a:xfrm>
          <a:prstGeom prst="rect">
            <a:avLst/>
          </a:prstGeom>
          <a:noFill/>
        </p:spPr>
        <p:txBody>
          <a:bodyPr wrap="none" rtlCol="0">
            <a:spAutoFit/>
          </a:bodyPr>
          <a:lstStyle/>
          <a:p>
            <a:r>
              <a:rPr lang="en-GB" sz="2400" b="1" dirty="0" smtClean="0">
                <a:solidFill>
                  <a:srgbClr val="C00000"/>
                </a:solidFill>
              </a:rPr>
              <a:t>SSRC Multipurpose survey 1975</a:t>
            </a:r>
            <a:endParaRPr lang="en-GB" sz="2400" b="1"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467544" y="1124744"/>
            <a:ext cx="8352928" cy="4176464"/>
          </a:xfrm>
        </p:spPr>
        <p:txBody>
          <a:bodyPr>
            <a:normAutofit fontScale="47500" lnSpcReduction="20000"/>
          </a:bodyPr>
          <a:lstStyle/>
          <a:p>
            <a:pPr algn="ctr"/>
            <a:endParaRPr lang="en-GB" sz="4600" b="1" dirty="0" smtClean="0">
              <a:solidFill>
                <a:srgbClr val="008000"/>
              </a:solidFill>
            </a:endParaRPr>
          </a:p>
          <a:p>
            <a:pPr algn="ctr">
              <a:buNone/>
            </a:pPr>
            <a:r>
              <a:rPr lang="en-GB" sz="11200" b="1" dirty="0" smtClean="0">
                <a:solidFill>
                  <a:srgbClr val="7030A0"/>
                </a:solidFill>
              </a:rPr>
              <a:t>Alternative title</a:t>
            </a:r>
          </a:p>
          <a:p>
            <a:pPr algn="ctr">
              <a:buNone/>
            </a:pPr>
            <a:endParaRPr lang="en-GB" sz="11200" b="1" dirty="0"/>
          </a:p>
          <a:p>
            <a:pPr algn="ctr">
              <a:buNone/>
            </a:pPr>
            <a:r>
              <a:rPr lang="en-GB" sz="9300" b="1" strike="sngStrike" dirty="0" smtClean="0">
                <a:solidFill>
                  <a:srgbClr val="FF3300"/>
                </a:solidFill>
              </a:rPr>
              <a:t>Pig’s</a:t>
            </a:r>
            <a:r>
              <a:rPr lang="en-GB" sz="9300" b="1" dirty="0" smtClean="0">
                <a:solidFill>
                  <a:srgbClr val="008000"/>
                </a:solidFill>
              </a:rPr>
              <a:t> Sows’ Ears and Silk Purses: </a:t>
            </a:r>
            <a:r>
              <a:rPr lang="en-GB" sz="7600" b="1" dirty="0" smtClean="0"/>
              <a:t>working with other people’s SPSS files</a:t>
            </a:r>
          </a:p>
          <a:p>
            <a:pPr algn="ctr"/>
            <a:endParaRPr lang="en-GB" sz="9600" b="1" dirty="0" smtClean="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533400" y="1524000"/>
            <a:ext cx="7543800" cy="769776"/>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609600" y="2286000"/>
            <a:ext cx="7924799" cy="2404201"/>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7696200" y="1066800"/>
            <a:ext cx="906829" cy="447675"/>
          </a:xfrm>
          <a:prstGeom prst="rect">
            <a:avLst/>
          </a:prstGeom>
          <a:noFill/>
          <a:ln w="9525">
            <a:noFill/>
            <a:miter lim="800000"/>
            <a:headEnd/>
            <a:tailEnd/>
          </a:ln>
        </p:spPr>
      </p:pic>
      <p:sp>
        <p:nvSpPr>
          <p:cNvPr id="5" name="TextBox 4"/>
          <p:cNvSpPr txBox="1"/>
          <p:nvPr/>
        </p:nvSpPr>
        <p:spPr>
          <a:xfrm>
            <a:off x="990600" y="762000"/>
            <a:ext cx="3103285" cy="461665"/>
          </a:xfrm>
          <a:prstGeom prst="rect">
            <a:avLst/>
          </a:prstGeom>
          <a:noFill/>
        </p:spPr>
        <p:txBody>
          <a:bodyPr wrap="none" rtlCol="0">
            <a:spAutoFit/>
          </a:bodyPr>
          <a:lstStyle/>
          <a:p>
            <a:r>
              <a:rPr lang="en-GB" sz="2400" b="1" dirty="0" smtClean="0">
                <a:solidFill>
                  <a:srgbClr val="C00000"/>
                </a:solidFill>
              </a:rPr>
              <a:t>Fifth Form survey 1981</a:t>
            </a:r>
            <a:endParaRPr lang="en-GB" sz="2400" b="1" dirty="0">
              <a:solidFill>
                <a:srgbClr val="C00000"/>
              </a:solidFill>
            </a:endParaRPr>
          </a:p>
        </p:txBody>
      </p:sp>
      <p:sp>
        <p:nvSpPr>
          <p:cNvPr id="6" name="TextBox 5"/>
          <p:cNvSpPr txBox="1"/>
          <p:nvPr/>
        </p:nvSpPr>
        <p:spPr>
          <a:xfrm>
            <a:off x="838200" y="5562600"/>
            <a:ext cx="6224461" cy="646331"/>
          </a:xfrm>
          <a:prstGeom prst="rect">
            <a:avLst/>
          </a:prstGeom>
          <a:noFill/>
        </p:spPr>
        <p:txBody>
          <a:bodyPr wrap="none" rtlCol="0">
            <a:spAutoFit/>
          </a:bodyPr>
          <a:lstStyle/>
          <a:p>
            <a:r>
              <a:rPr lang="en-GB" b="1" dirty="0" smtClean="0"/>
              <a:t>Q.34 (o) to Q.34 (r)</a:t>
            </a:r>
          </a:p>
          <a:p>
            <a:r>
              <a:rPr lang="en-GB" b="1" dirty="0" smtClean="0"/>
              <a:t>Data layout: record </a:t>
            </a:r>
            <a:r>
              <a:rPr lang="en-GB" b="1" dirty="0" smtClean="0">
                <a:solidFill>
                  <a:srgbClr val="C00000"/>
                </a:solidFill>
              </a:rPr>
              <a:t>2</a:t>
            </a:r>
            <a:r>
              <a:rPr lang="en-GB" b="1" dirty="0" smtClean="0"/>
              <a:t> cols </a:t>
            </a:r>
            <a:r>
              <a:rPr lang="en-GB" b="1" dirty="0" smtClean="0">
                <a:solidFill>
                  <a:srgbClr val="C00000"/>
                </a:solidFill>
              </a:rPr>
              <a:t>75-78</a:t>
            </a:r>
            <a:r>
              <a:rPr lang="en-GB" b="1" dirty="0" smtClean="0"/>
              <a:t>, variables named</a:t>
            </a:r>
            <a:r>
              <a:rPr lang="en-GB" b="1" dirty="0" smtClean="0">
                <a:solidFill>
                  <a:srgbClr val="C00000"/>
                </a:solidFill>
              </a:rPr>
              <a:t> </a:t>
            </a:r>
            <a:r>
              <a:rPr lang="en-GB" b="1" dirty="0" smtClean="0">
                <a:solidFill>
                  <a:schemeClr val="accent6">
                    <a:lumMod val="75000"/>
                  </a:schemeClr>
                </a:solidFill>
              </a:rPr>
              <a:t>v275</a:t>
            </a:r>
            <a:r>
              <a:rPr lang="en-GB" b="1" dirty="0" smtClean="0">
                <a:solidFill>
                  <a:srgbClr val="C00000"/>
                </a:solidFill>
              </a:rPr>
              <a:t> </a:t>
            </a:r>
            <a:r>
              <a:rPr lang="en-GB" b="1" dirty="0" smtClean="0"/>
              <a:t>to</a:t>
            </a:r>
            <a:r>
              <a:rPr lang="en-GB" b="1" dirty="0" smtClean="0">
                <a:solidFill>
                  <a:srgbClr val="C00000"/>
                </a:solidFill>
              </a:rPr>
              <a:t> </a:t>
            </a:r>
            <a:r>
              <a:rPr lang="en-GB" b="1" dirty="0" smtClean="0">
                <a:solidFill>
                  <a:schemeClr val="accent6">
                    <a:lumMod val="75000"/>
                  </a:schemeClr>
                </a:solidFill>
              </a:rPr>
              <a:t>v278</a:t>
            </a:r>
            <a:endParaRPr lang="en-GB" b="1" dirty="0">
              <a:solidFill>
                <a:srgbClr val="C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228600" y="2133600"/>
            <a:ext cx="8683869" cy="2895600"/>
          </a:xfrm>
          <a:prstGeom prst="rect">
            <a:avLst/>
          </a:prstGeom>
          <a:noFill/>
          <a:ln w="9525">
            <a:noFill/>
            <a:miter lim="800000"/>
            <a:headEnd/>
            <a:tailEnd/>
          </a:ln>
        </p:spPr>
      </p:pic>
      <p:sp>
        <p:nvSpPr>
          <p:cNvPr id="4" name="TextBox 3"/>
          <p:cNvSpPr txBox="1"/>
          <p:nvPr/>
        </p:nvSpPr>
        <p:spPr>
          <a:xfrm>
            <a:off x="914400" y="838200"/>
            <a:ext cx="3763916" cy="461665"/>
          </a:xfrm>
          <a:prstGeom prst="rect">
            <a:avLst/>
          </a:prstGeom>
          <a:noFill/>
        </p:spPr>
        <p:txBody>
          <a:bodyPr wrap="none" rtlCol="0">
            <a:spAutoFit/>
          </a:bodyPr>
          <a:lstStyle/>
          <a:p>
            <a:r>
              <a:rPr lang="en-GB" sz="2400" b="1" dirty="0" smtClean="0">
                <a:solidFill>
                  <a:srgbClr val="C00000"/>
                </a:solidFill>
              </a:rPr>
              <a:t>British Social Attitudes 1989</a:t>
            </a:r>
            <a:endParaRPr lang="en-GB" sz="2400" b="1" dirty="0">
              <a:solidFill>
                <a:srgbClr val="C00000"/>
              </a:solidFill>
            </a:endParaRPr>
          </a:p>
        </p:txBody>
      </p:sp>
      <p:sp>
        <p:nvSpPr>
          <p:cNvPr id="5" name="TextBox 4"/>
          <p:cNvSpPr txBox="1"/>
          <p:nvPr/>
        </p:nvSpPr>
        <p:spPr>
          <a:xfrm>
            <a:off x="971600" y="5661248"/>
            <a:ext cx="6021288" cy="830997"/>
          </a:xfrm>
          <a:prstGeom prst="rect">
            <a:avLst/>
          </a:prstGeom>
          <a:noFill/>
        </p:spPr>
        <p:txBody>
          <a:bodyPr wrap="square" rtlCol="0">
            <a:spAutoFit/>
          </a:bodyPr>
          <a:lstStyle/>
          <a:p>
            <a:r>
              <a:rPr lang="en-GB" sz="2400" b="1" dirty="0" smtClean="0"/>
              <a:t>Data layout: record </a:t>
            </a:r>
            <a:r>
              <a:rPr lang="en-GB" sz="2400" b="1" dirty="0" smtClean="0">
                <a:solidFill>
                  <a:srgbClr val="C00000"/>
                </a:solidFill>
              </a:rPr>
              <a:t>15 </a:t>
            </a:r>
            <a:r>
              <a:rPr lang="en-GB" sz="2400" b="1" dirty="0" smtClean="0"/>
              <a:t>cols </a:t>
            </a:r>
            <a:r>
              <a:rPr lang="en-GB" sz="2400" b="1" dirty="0" smtClean="0">
                <a:solidFill>
                  <a:srgbClr val="C00000"/>
                </a:solidFill>
              </a:rPr>
              <a:t>30-31</a:t>
            </a:r>
          </a:p>
          <a:p>
            <a:r>
              <a:rPr lang="en-GB" sz="2400" b="1" dirty="0" smtClean="0"/>
              <a:t>Variable name: </a:t>
            </a:r>
            <a:r>
              <a:rPr lang="en-GB" sz="2400" b="1" dirty="0" smtClean="0">
                <a:solidFill>
                  <a:srgbClr val="C00000"/>
                </a:solidFill>
              </a:rPr>
              <a:t>v530</a:t>
            </a:r>
            <a:endParaRPr lang="en-GB" sz="2400" b="1" dirty="0">
              <a:solidFill>
                <a:srgbClr val="C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09600" y="1600200"/>
            <a:ext cx="7709606" cy="2916134"/>
          </a:xfrm>
          <a:prstGeom prst="rect">
            <a:avLst/>
          </a:prstGeom>
          <a:noFill/>
          <a:ln w="9525">
            <a:noFill/>
            <a:miter lim="800000"/>
            <a:headEnd/>
            <a:tailEnd/>
          </a:ln>
        </p:spPr>
      </p:pic>
      <p:sp>
        <p:nvSpPr>
          <p:cNvPr id="5" name="TextBox 4"/>
          <p:cNvSpPr txBox="1"/>
          <p:nvPr/>
        </p:nvSpPr>
        <p:spPr>
          <a:xfrm>
            <a:off x="914400" y="762000"/>
            <a:ext cx="3386248" cy="461665"/>
          </a:xfrm>
          <a:prstGeom prst="rect">
            <a:avLst/>
          </a:prstGeom>
          <a:noFill/>
        </p:spPr>
        <p:txBody>
          <a:bodyPr wrap="none" rtlCol="0">
            <a:spAutoFit/>
          </a:bodyPr>
          <a:lstStyle/>
          <a:p>
            <a:r>
              <a:rPr lang="en-GB" sz="2400" b="1" dirty="0" smtClean="0">
                <a:solidFill>
                  <a:srgbClr val="FF3300"/>
                </a:solidFill>
              </a:rPr>
              <a:t>Pre-course questionnaire</a:t>
            </a:r>
            <a:endParaRPr lang="en-GB" sz="2400" b="1" dirty="0">
              <a:solidFill>
                <a:srgbClr val="FF33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12124" y="1371600"/>
            <a:ext cx="8835082" cy="4191000"/>
          </a:xfrm>
          <a:prstGeom prst="rect">
            <a:avLst/>
          </a:prstGeom>
          <a:noFill/>
          <a:ln w="9525">
            <a:noFill/>
            <a:miter lim="800000"/>
            <a:headEnd/>
            <a:tailEnd/>
          </a:ln>
        </p:spPr>
      </p:pic>
      <p:sp>
        <p:nvSpPr>
          <p:cNvPr id="3" name="Rectangle 2"/>
          <p:cNvSpPr/>
          <p:nvPr/>
        </p:nvSpPr>
        <p:spPr>
          <a:xfrm>
            <a:off x="457200" y="685800"/>
            <a:ext cx="4322786" cy="461665"/>
          </a:xfrm>
          <a:prstGeom prst="rect">
            <a:avLst/>
          </a:prstGeom>
        </p:spPr>
        <p:txBody>
          <a:bodyPr wrap="none">
            <a:spAutoFit/>
          </a:bodyPr>
          <a:lstStyle/>
          <a:p>
            <a:r>
              <a:rPr lang="en-GB" sz="2400" b="1" dirty="0" smtClean="0">
                <a:solidFill>
                  <a:srgbClr val="C00000"/>
                </a:solidFill>
              </a:rPr>
              <a:t>BRITISH SOCIAL ATTITUDES 2002</a:t>
            </a:r>
            <a:endParaRPr lang="en-GB" sz="2400" b="1" dirty="0">
              <a:solidFill>
                <a:srgbClr val="C00000"/>
              </a:solidFill>
            </a:endParaRPr>
          </a:p>
        </p:txBody>
      </p:sp>
      <p:sp>
        <p:nvSpPr>
          <p:cNvPr id="4" name="TextBox 3"/>
          <p:cNvSpPr txBox="1"/>
          <p:nvPr/>
        </p:nvSpPr>
        <p:spPr>
          <a:xfrm>
            <a:off x="457200" y="6019800"/>
            <a:ext cx="3315844" cy="369332"/>
          </a:xfrm>
          <a:prstGeom prst="rect">
            <a:avLst/>
          </a:prstGeom>
          <a:noFill/>
        </p:spPr>
        <p:txBody>
          <a:bodyPr wrap="none" rtlCol="0">
            <a:spAutoFit/>
          </a:bodyPr>
          <a:lstStyle/>
          <a:p>
            <a:r>
              <a:rPr lang="en-GB" b="1" dirty="0" smtClean="0">
                <a:solidFill>
                  <a:srgbClr val="C00000"/>
                </a:solidFill>
              </a:rPr>
              <a:t>Data layout: record 20 cols 41-44</a:t>
            </a:r>
            <a:endParaRPr lang="en-GB" b="1" dirty="0">
              <a:solidFill>
                <a:srgbClr val="C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548680"/>
            <a:ext cx="7704856" cy="6001643"/>
          </a:xfrm>
          <a:prstGeom prst="rect">
            <a:avLst/>
          </a:prstGeom>
          <a:noFill/>
        </p:spPr>
        <p:txBody>
          <a:bodyPr wrap="square" rtlCol="0">
            <a:spAutoFit/>
          </a:bodyPr>
          <a:lstStyle/>
          <a:p>
            <a:r>
              <a:rPr lang="en-GB" sz="2400" dirty="0" smtClean="0"/>
              <a:t>Many surveys use </a:t>
            </a:r>
            <a:r>
              <a:rPr lang="en-GB" sz="2400" b="1" dirty="0" smtClean="0">
                <a:solidFill>
                  <a:srgbClr val="C00000"/>
                </a:solidFill>
              </a:rPr>
              <a:t>mnemonic</a:t>
            </a:r>
            <a:r>
              <a:rPr lang="en-GB" sz="2400" dirty="0" smtClean="0"/>
              <a:t> variable names, but these can be difficult to find in SPSS files.</a:t>
            </a:r>
          </a:p>
          <a:p>
            <a:endParaRPr lang="en-GB" sz="2400" dirty="0" smtClean="0"/>
          </a:p>
          <a:p>
            <a:r>
              <a:rPr lang="en-GB" sz="2400" dirty="0" smtClean="0"/>
              <a:t>A convention developed in Peter </a:t>
            </a:r>
            <a:r>
              <a:rPr lang="en-GB" sz="2400" dirty="0" err="1" smtClean="0"/>
              <a:t>Wakeford’s</a:t>
            </a:r>
            <a:r>
              <a:rPr lang="en-GB" sz="2400" dirty="0" smtClean="0"/>
              <a:t> </a:t>
            </a:r>
            <a:r>
              <a:rPr lang="en-GB" sz="2400" b="1" dirty="0" smtClean="0"/>
              <a:t>SDTAB</a:t>
            </a:r>
            <a:r>
              <a:rPr lang="en-GB" sz="2400" dirty="0" smtClean="0"/>
              <a:t> program at LSE was to use the card and column number as a variable name (maximum 9 records per case)</a:t>
            </a:r>
          </a:p>
          <a:p>
            <a:endParaRPr lang="en-GB" sz="2400" dirty="0" smtClean="0"/>
          </a:p>
          <a:p>
            <a:r>
              <a:rPr lang="en-GB" sz="2400" dirty="0" smtClean="0"/>
              <a:t>At the SSRC Survey Unit this </a:t>
            </a:r>
            <a:r>
              <a:rPr lang="en-GB" sz="2400" b="1" dirty="0" smtClean="0">
                <a:solidFill>
                  <a:srgbClr val="C00000"/>
                </a:solidFill>
              </a:rPr>
              <a:t>positional</a:t>
            </a:r>
            <a:r>
              <a:rPr lang="en-GB" sz="2400" dirty="0" smtClean="0"/>
              <a:t> convention was adapted by John Hall and Jim Ring for use with SPSS  and was employed for all unit surveys there and at the PNL Survey Research Unit.  This made working with SPSS and the questionnaire together very simple.</a:t>
            </a:r>
          </a:p>
          <a:p>
            <a:endParaRPr lang="en-GB" sz="2400" dirty="0" smtClean="0"/>
          </a:p>
          <a:p>
            <a:r>
              <a:rPr lang="en-GB" sz="2400" dirty="0" smtClean="0"/>
              <a:t>All their questionnaires carried data layout information.  </a:t>
            </a:r>
          </a:p>
          <a:p>
            <a:r>
              <a:rPr lang="en-GB" sz="2400" dirty="0" smtClean="0"/>
              <a:t>A similar system was adopted by SCPR/</a:t>
            </a:r>
            <a:r>
              <a:rPr lang="en-GB" sz="2400" dirty="0" err="1" smtClean="0"/>
              <a:t>Natcen</a:t>
            </a:r>
            <a:r>
              <a:rPr lang="en-GB" sz="2400" dirty="0" smtClean="0"/>
              <a:t>, but they retain the mnemonic convention.  </a:t>
            </a:r>
            <a:endParaRPr lang="en-GB"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2" cstate="print"/>
          <a:srcRect/>
          <a:stretch>
            <a:fillRect/>
          </a:stretch>
        </p:blipFill>
        <p:spPr bwMode="auto">
          <a:xfrm>
            <a:off x="609600" y="1600200"/>
            <a:ext cx="7709606" cy="2916134"/>
          </a:xfrm>
          <a:prstGeom prst="rect">
            <a:avLst/>
          </a:prstGeom>
          <a:noFill/>
          <a:ln w="9525">
            <a:noFill/>
            <a:miter lim="800000"/>
            <a:headEnd/>
            <a:tailEnd/>
          </a:ln>
        </p:spPr>
      </p:pic>
      <p:sp>
        <p:nvSpPr>
          <p:cNvPr id="10" name="TextBox 9"/>
          <p:cNvSpPr txBox="1"/>
          <p:nvPr/>
        </p:nvSpPr>
        <p:spPr>
          <a:xfrm>
            <a:off x="762000" y="457200"/>
            <a:ext cx="7162800" cy="954107"/>
          </a:xfrm>
          <a:prstGeom prst="rect">
            <a:avLst/>
          </a:prstGeom>
          <a:noFill/>
        </p:spPr>
        <p:txBody>
          <a:bodyPr wrap="square" rtlCol="0">
            <a:spAutoFit/>
          </a:bodyPr>
          <a:lstStyle/>
          <a:p>
            <a:r>
              <a:rPr lang="en-GB" sz="3200" dirty="0" smtClean="0"/>
              <a:t>Example: </a:t>
            </a:r>
            <a:r>
              <a:rPr lang="en-GB" sz="3200" b="1" dirty="0" smtClean="0">
                <a:solidFill>
                  <a:srgbClr val="FF3300"/>
                </a:solidFill>
              </a:rPr>
              <a:t>Pre-course questionnaire</a:t>
            </a:r>
          </a:p>
          <a:p>
            <a:r>
              <a:rPr lang="en-GB" sz="2400" dirty="0" smtClean="0"/>
              <a:t>(completed by students during queues for registration)</a:t>
            </a:r>
            <a:endParaRPr lang="en-GB" sz="2400" dirty="0"/>
          </a:p>
        </p:txBody>
      </p:sp>
      <p:sp>
        <p:nvSpPr>
          <p:cNvPr id="6" name="Rectangle 5"/>
          <p:cNvSpPr/>
          <p:nvPr/>
        </p:nvSpPr>
        <p:spPr>
          <a:xfrm>
            <a:off x="685800" y="4724400"/>
            <a:ext cx="7391400" cy="1631216"/>
          </a:xfrm>
          <a:prstGeom prst="rect">
            <a:avLst/>
          </a:prstGeom>
        </p:spPr>
        <p:txBody>
          <a:bodyPr wrap="square">
            <a:spAutoFit/>
          </a:bodyPr>
          <a:lstStyle/>
          <a:p>
            <a:r>
              <a:rPr lang="en-GB" sz="2000" dirty="0" smtClean="0"/>
              <a:t>For Q.3 (Satisfaction with NHS) </a:t>
            </a:r>
          </a:p>
          <a:p>
            <a:endParaRPr lang="en-GB" sz="2000" dirty="0" smtClean="0"/>
          </a:p>
          <a:p>
            <a:r>
              <a:rPr lang="en-GB" sz="2000" b="1" dirty="0" smtClean="0"/>
              <a:t>(14)  </a:t>
            </a:r>
            <a:r>
              <a:rPr lang="en-GB" sz="2000" dirty="0" smtClean="0"/>
              <a:t>at top right indicates data to be single-punched in column </a:t>
            </a:r>
            <a:r>
              <a:rPr lang="en-GB" sz="2000" b="1" dirty="0" smtClean="0">
                <a:solidFill>
                  <a:srgbClr val="FF0000"/>
                </a:solidFill>
              </a:rPr>
              <a:t>(14)</a:t>
            </a:r>
          </a:p>
          <a:p>
            <a:endParaRPr lang="en-GB" sz="2000" dirty="0" smtClean="0">
              <a:solidFill>
                <a:srgbClr val="FF0000"/>
              </a:solidFill>
            </a:endParaRPr>
          </a:p>
          <a:p>
            <a:r>
              <a:rPr lang="en-GB" sz="2000" dirty="0" smtClean="0"/>
              <a:t>One record per case: variable to be read in as </a:t>
            </a:r>
            <a:r>
              <a:rPr lang="en-GB" sz="2000" b="1" dirty="0" smtClean="0">
                <a:solidFill>
                  <a:srgbClr val="FF0000"/>
                </a:solidFill>
              </a:rPr>
              <a:t>v14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p:cNvPicPr>
            <a:picLocks noChangeAspect="1" noChangeArrowheads="1"/>
          </p:cNvPicPr>
          <p:nvPr/>
        </p:nvPicPr>
        <p:blipFill>
          <a:blip r:embed="rId2" cstate="print"/>
          <a:srcRect/>
          <a:stretch>
            <a:fillRect/>
          </a:stretch>
        </p:blipFill>
        <p:spPr bwMode="auto">
          <a:xfrm>
            <a:off x="609599" y="838200"/>
            <a:ext cx="7543801" cy="1136194"/>
          </a:xfrm>
          <a:prstGeom prst="rect">
            <a:avLst/>
          </a:prstGeom>
          <a:noFill/>
          <a:ln w="9525">
            <a:noFill/>
            <a:miter lim="800000"/>
            <a:headEnd/>
            <a:tailEnd/>
          </a:ln>
        </p:spPr>
      </p:pic>
      <p:pic>
        <p:nvPicPr>
          <p:cNvPr id="19463" name="Picture 7"/>
          <p:cNvPicPr>
            <a:picLocks noChangeAspect="1" noChangeArrowheads="1"/>
          </p:cNvPicPr>
          <p:nvPr/>
        </p:nvPicPr>
        <p:blipFill>
          <a:blip r:embed="rId3" cstate="print"/>
          <a:srcRect/>
          <a:stretch>
            <a:fillRect/>
          </a:stretch>
        </p:blipFill>
        <p:spPr bwMode="auto">
          <a:xfrm>
            <a:off x="609600" y="4114800"/>
            <a:ext cx="7848600" cy="762511"/>
          </a:xfrm>
          <a:prstGeom prst="rect">
            <a:avLst/>
          </a:prstGeom>
          <a:noFill/>
          <a:ln w="9525">
            <a:noFill/>
            <a:miter lim="800000"/>
            <a:headEnd/>
            <a:tailEnd/>
          </a:ln>
        </p:spPr>
      </p:pic>
      <p:sp>
        <p:nvSpPr>
          <p:cNvPr id="13" name="Rectangle 12"/>
          <p:cNvSpPr/>
          <p:nvPr/>
        </p:nvSpPr>
        <p:spPr>
          <a:xfrm>
            <a:off x="762000" y="5029200"/>
            <a:ext cx="6934200" cy="1015663"/>
          </a:xfrm>
          <a:prstGeom prst="rect">
            <a:avLst/>
          </a:prstGeom>
        </p:spPr>
        <p:txBody>
          <a:bodyPr wrap="square">
            <a:spAutoFit/>
          </a:bodyPr>
          <a:lstStyle/>
          <a:p>
            <a:r>
              <a:rPr lang="en-GB" sz="2000" dirty="0" smtClean="0"/>
              <a:t>Q.7  (Age last birthday) is punched as 2 digits in columns </a:t>
            </a:r>
            <a:r>
              <a:rPr lang="en-GB" sz="2000" dirty="0" smtClean="0">
                <a:solidFill>
                  <a:srgbClr val="008000"/>
                </a:solidFill>
              </a:rPr>
              <a:t>(26-27)</a:t>
            </a:r>
          </a:p>
          <a:p>
            <a:r>
              <a:rPr lang="en-GB" sz="2000" dirty="0" smtClean="0"/>
              <a:t> </a:t>
            </a:r>
          </a:p>
          <a:p>
            <a:r>
              <a:rPr lang="en-GB" sz="2000" dirty="0" smtClean="0"/>
              <a:t>         Variable to be read in as </a:t>
            </a:r>
            <a:r>
              <a:rPr lang="en-GB" sz="2000" b="1" dirty="0" smtClean="0">
                <a:solidFill>
                  <a:srgbClr val="008000"/>
                </a:solidFill>
              </a:rPr>
              <a:t>v26</a:t>
            </a:r>
          </a:p>
        </p:txBody>
      </p:sp>
      <p:sp>
        <p:nvSpPr>
          <p:cNvPr id="14" name="Rectangle 13"/>
          <p:cNvSpPr/>
          <p:nvPr/>
        </p:nvSpPr>
        <p:spPr>
          <a:xfrm>
            <a:off x="762000" y="2133600"/>
            <a:ext cx="5257800" cy="1015663"/>
          </a:xfrm>
          <a:prstGeom prst="rect">
            <a:avLst/>
          </a:prstGeom>
        </p:spPr>
        <p:txBody>
          <a:bodyPr wrap="square">
            <a:spAutoFit/>
          </a:bodyPr>
          <a:lstStyle/>
          <a:p>
            <a:r>
              <a:rPr lang="en-GB" sz="2000" dirty="0" smtClean="0"/>
              <a:t>Q.5 (Sex) is to be single-punched in column </a:t>
            </a:r>
            <a:r>
              <a:rPr lang="en-GB" sz="2000" b="1" dirty="0" smtClean="0">
                <a:solidFill>
                  <a:srgbClr val="CC6600"/>
                </a:solidFill>
              </a:rPr>
              <a:t>(22)</a:t>
            </a:r>
          </a:p>
          <a:p>
            <a:endParaRPr lang="en-GB" sz="2000" dirty="0" smtClean="0"/>
          </a:p>
          <a:p>
            <a:r>
              <a:rPr lang="en-GB" sz="2000" dirty="0" smtClean="0"/>
              <a:t>        Variable to be read in as </a:t>
            </a:r>
            <a:r>
              <a:rPr lang="en-GB" sz="2000" b="1" dirty="0" smtClean="0">
                <a:solidFill>
                  <a:srgbClr val="CC6600"/>
                </a:solidFill>
              </a:rPr>
              <a:t>v22</a:t>
            </a:r>
          </a:p>
        </p:txBody>
      </p:sp>
      <p:sp>
        <p:nvSpPr>
          <p:cNvPr id="15" name="Rectangle 14"/>
          <p:cNvSpPr/>
          <p:nvPr/>
        </p:nvSpPr>
        <p:spPr>
          <a:xfrm>
            <a:off x="609600" y="3429000"/>
            <a:ext cx="3603102" cy="400110"/>
          </a:xfrm>
          <a:prstGeom prst="rect">
            <a:avLst/>
          </a:prstGeom>
        </p:spPr>
        <p:txBody>
          <a:bodyPr wrap="none">
            <a:spAutoFit/>
          </a:bodyPr>
          <a:lstStyle/>
          <a:p>
            <a:r>
              <a:rPr lang="en-GB" sz="2000" dirty="0" smtClean="0"/>
              <a:t>Column (25) is deliberately blank</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895600"/>
            <a:ext cx="8077200" cy="2677656"/>
          </a:xfrm>
          <a:prstGeom prst="rect">
            <a:avLst/>
          </a:prstGeom>
          <a:noFill/>
        </p:spPr>
        <p:txBody>
          <a:bodyPr wrap="square" rtlCol="0">
            <a:spAutoFit/>
          </a:bodyPr>
          <a:lstStyle/>
          <a:p>
            <a:r>
              <a:rPr lang="en-GB" sz="2800" b="1" dirty="0" smtClean="0">
                <a:latin typeface="Courier New" pitchFamily="49" charset="0"/>
                <a:cs typeface="Courier New" pitchFamily="49" charset="0"/>
              </a:rPr>
              <a:t>10 15324 323 </a:t>
            </a:r>
            <a:r>
              <a:rPr lang="en-GB" sz="2800" b="1" dirty="0" smtClean="0">
                <a:solidFill>
                  <a:srgbClr val="FF0000"/>
                </a:solidFill>
                <a:latin typeface="Courier New" pitchFamily="49" charset="0"/>
                <a:cs typeface="Courier New" pitchFamily="49" charset="0"/>
              </a:rPr>
              <a:t>4</a:t>
            </a:r>
            <a:r>
              <a:rPr lang="en-GB" sz="2800" b="1" dirty="0" smtClean="0">
                <a:latin typeface="Courier New" pitchFamily="49" charset="0"/>
                <a:cs typeface="Courier New" pitchFamily="49" charset="0"/>
              </a:rPr>
              <a:t> 3     </a:t>
            </a:r>
            <a:r>
              <a:rPr lang="en-GB" sz="2800" b="1" dirty="0" smtClean="0">
                <a:solidFill>
                  <a:srgbClr val="CC6600"/>
                </a:solidFill>
                <a:latin typeface="Courier New" pitchFamily="49" charset="0"/>
                <a:cs typeface="Courier New" pitchFamily="49" charset="0"/>
              </a:rPr>
              <a:t>2</a:t>
            </a:r>
            <a:r>
              <a:rPr lang="en-GB" sz="2800" b="1" dirty="0" smtClean="0">
                <a:latin typeface="Courier New" pitchFamily="49" charset="0"/>
                <a:cs typeface="Courier New" pitchFamily="49" charset="0"/>
              </a:rPr>
              <a:t> 1 </a:t>
            </a:r>
            <a:r>
              <a:rPr lang="en-GB" sz="2800" b="1" dirty="0" smtClean="0">
                <a:solidFill>
                  <a:srgbClr val="008000"/>
                </a:solidFill>
                <a:latin typeface="Courier New" pitchFamily="49" charset="0"/>
                <a:cs typeface="Courier New" pitchFamily="49" charset="0"/>
              </a:rPr>
              <a:t>22</a:t>
            </a:r>
            <a:r>
              <a:rPr lang="en-GB" sz="2800" b="1" dirty="0" smtClean="0">
                <a:latin typeface="Courier New" pitchFamily="49" charset="0"/>
                <a:cs typeface="Courier New" pitchFamily="49" charset="0"/>
              </a:rPr>
              <a:t>      </a:t>
            </a:r>
            <a:r>
              <a:rPr lang="en-GB" sz="2800" b="1" dirty="0" smtClean="0">
                <a:solidFill>
                  <a:srgbClr val="CC00FF"/>
                </a:solidFill>
                <a:latin typeface="Courier New" pitchFamily="49" charset="0"/>
                <a:cs typeface="Courier New" pitchFamily="49" charset="0"/>
              </a:rPr>
              <a:t>5  </a:t>
            </a:r>
            <a:r>
              <a:rPr lang="en-GB" sz="2800" b="1" dirty="0" smtClean="0">
                <a:solidFill>
                  <a:srgbClr val="996633"/>
                </a:solidFill>
                <a:latin typeface="Courier New" pitchFamily="49" charset="0"/>
                <a:cs typeface="Courier New" pitchFamily="49" charset="0"/>
              </a:rPr>
              <a:t>3</a:t>
            </a:r>
            <a:r>
              <a:rPr lang="en-GB" sz="2800" b="1" dirty="0" smtClean="0">
                <a:latin typeface="Courier New" pitchFamily="49" charset="0"/>
                <a:cs typeface="Courier New" pitchFamily="49" charset="0"/>
              </a:rPr>
              <a:t> </a:t>
            </a:r>
          </a:p>
          <a:p>
            <a:r>
              <a:rPr lang="en-GB" sz="2800" b="1" dirty="0" smtClean="0">
                <a:latin typeface="Courier New" pitchFamily="49" charset="0"/>
                <a:cs typeface="Courier New" pitchFamily="49" charset="0"/>
              </a:rPr>
              <a:t>11 24531 112 </a:t>
            </a:r>
            <a:r>
              <a:rPr lang="en-GB" sz="2800" b="1" dirty="0" smtClean="0">
                <a:solidFill>
                  <a:srgbClr val="FF0000"/>
                </a:solidFill>
                <a:latin typeface="Courier New" pitchFamily="49" charset="0"/>
                <a:cs typeface="Courier New" pitchFamily="49" charset="0"/>
              </a:rPr>
              <a:t>4</a:t>
            </a:r>
            <a:r>
              <a:rPr lang="en-GB" sz="2800" b="1" dirty="0" smtClean="0">
                <a:latin typeface="Courier New" pitchFamily="49" charset="0"/>
                <a:cs typeface="Courier New" pitchFamily="49" charset="0"/>
              </a:rPr>
              <a:t> 1235  </a:t>
            </a:r>
            <a:r>
              <a:rPr lang="en-GB" sz="2800" b="1" dirty="0" smtClean="0">
                <a:solidFill>
                  <a:srgbClr val="CC6600"/>
                </a:solidFill>
                <a:latin typeface="Courier New" pitchFamily="49" charset="0"/>
                <a:cs typeface="Courier New" pitchFamily="49" charset="0"/>
              </a:rPr>
              <a:t>2</a:t>
            </a:r>
            <a:r>
              <a:rPr lang="en-GB" sz="2800" b="1" dirty="0" smtClean="0">
                <a:latin typeface="Courier New" pitchFamily="49" charset="0"/>
                <a:cs typeface="Courier New" pitchFamily="49" charset="0"/>
              </a:rPr>
              <a:t> 1 </a:t>
            </a:r>
            <a:r>
              <a:rPr lang="en-GB" sz="2800" b="1" dirty="0" smtClean="0">
                <a:solidFill>
                  <a:srgbClr val="008000"/>
                </a:solidFill>
                <a:latin typeface="Courier New" pitchFamily="49" charset="0"/>
                <a:cs typeface="Courier New" pitchFamily="49" charset="0"/>
              </a:rPr>
              <a:t>39</a:t>
            </a:r>
            <a:r>
              <a:rPr lang="en-GB" sz="2800" b="1" dirty="0" smtClean="0">
                <a:latin typeface="Courier New" pitchFamily="49" charset="0"/>
                <a:cs typeface="Courier New" pitchFamily="49" charset="0"/>
              </a:rPr>
              <a:t> </a:t>
            </a:r>
            <a:r>
              <a:rPr lang="en-GB" sz="2800" b="1" dirty="0" smtClean="0">
                <a:solidFill>
                  <a:srgbClr val="0070C0"/>
                </a:solidFill>
                <a:latin typeface="Courier New" pitchFamily="49" charset="0"/>
                <a:cs typeface="Courier New" pitchFamily="49" charset="0"/>
              </a:rPr>
              <a:t>1.68</a:t>
            </a:r>
            <a:r>
              <a:rPr lang="en-GB" sz="2800" b="1" dirty="0" smtClean="0">
                <a:latin typeface="Courier New" pitchFamily="49" charset="0"/>
                <a:cs typeface="Courier New" pitchFamily="49" charset="0"/>
              </a:rPr>
              <a:t> </a:t>
            </a:r>
          </a:p>
          <a:p>
            <a:r>
              <a:rPr lang="en-GB" sz="2800" b="1" dirty="0" smtClean="0">
                <a:latin typeface="Courier New" pitchFamily="49" charset="0"/>
                <a:cs typeface="Courier New" pitchFamily="49" charset="0"/>
              </a:rPr>
              <a:t>12 25431 323 </a:t>
            </a:r>
            <a:r>
              <a:rPr lang="en-GB" sz="2800" b="1" dirty="0" smtClean="0">
                <a:solidFill>
                  <a:srgbClr val="FF0000"/>
                </a:solidFill>
                <a:latin typeface="Courier New" pitchFamily="49" charset="0"/>
                <a:cs typeface="Courier New" pitchFamily="49" charset="0"/>
              </a:rPr>
              <a:t>3</a:t>
            </a:r>
            <a:r>
              <a:rPr lang="en-GB" sz="2800" b="1" dirty="0" smtClean="0">
                <a:latin typeface="Courier New" pitchFamily="49" charset="0"/>
                <a:cs typeface="Courier New" pitchFamily="49" charset="0"/>
              </a:rPr>
              <a:t> 12                </a:t>
            </a:r>
            <a:r>
              <a:rPr lang="en-GB" sz="2800" b="1" dirty="0" smtClean="0">
                <a:solidFill>
                  <a:srgbClr val="CC00FF"/>
                </a:solidFill>
                <a:latin typeface="Courier New" pitchFamily="49" charset="0"/>
                <a:cs typeface="Courier New" pitchFamily="49" charset="0"/>
              </a:rPr>
              <a:t>5  </a:t>
            </a:r>
            <a:r>
              <a:rPr lang="en-GB" sz="2800" b="1" dirty="0" smtClean="0">
                <a:solidFill>
                  <a:srgbClr val="996633"/>
                </a:solidFill>
                <a:latin typeface="Courier New" pitchFamily="49" charset="0"/>
                <a:cs typeface="Courier New" pitchFamily="49" charset="0"/>
              </a:rPr>
              <a:t>8</a:t>
            </a:r>
            <a:r>
              <a:rPr lang="en-GB" sz="2800" b="1" dirty="0" smtClean="0">
                <a:latin typeface="Courier New" pitchFamily="49" charset="0"/>
                <a:cs typeface="Courier New" pitchFamily="49" charset="0"/>
              </a:rPr>
              <a:t> </a:t>
            </a:r>
          </a:p>
          <a:p>
            <a:r>
              <a:rPr lang="en-GB" sz="2800" b="1" dirty="0" smtClean="0">
                <a:latin typeface="Courier New" pitchFamily="49" charset="0"/>
                <a:cs typeface="Courier New" pitchFamily="49" charset="0"/>
              </a:rPr>
              <a:t>13 25413 2 3 </a:t>
            </a:r>
            <a:r>
              <a:rPr lang="en-GB" sz="2800" b="1" dirty="0" smtClean="0">
                <a:solidFill>
                  <a:srgbClr val="FF0000"/>
                </a:solidFill>
                <a:latin typeface="Courier New" pitchFamily="49" charset="0"/>
                <a:cs typeface="Courier New" pitchFamily="49" charset="0"/>
              </a:rPr>
              <a:t>3</a:t>
            </a:r>
            <a:r>
              <a:rPr lang="en-GB" sz="2800" b="1" dirty="0" smtClean="0">
                <a:latin typeface="Courier New" pitchFamily="49" charset="0"/>
                <a:cs typeface="Courier New" pitchFamily="49" charset="0"/>
              </a:rPr>
              <a:t>  2 4  </a:t>
            </a:r>
            <a:r>
              <a:rPr lang="en-GB" sz="2800" b="1" dirty="0" smtClean="0">
                <a:solidFill>
                  <a:srgbClr val="CC6600"/>
                </a:solidFill>
                <a:latin typeface="Courier New" pitchFamily="49" charset="0"/>
                <a:cs typeface="Courier New" pitchFamily="49" charset="0"/>
              </a:rPr>
              <a:t>1</a:t>
            </a:r>
            <a:r>
              <a:rPr lang="en-GB" sz="2800" b="1" dirty="0" smtClean="0">
                <a:latin typeface="Courier New" pitchFamily="49" charset="0"/>
                <a:cs typeface="Courier New" pitchFamily="49" charset="0"/>
              </a:rPr>
              <a:t> 1 </a:t>
            </a:r>
            <a:r>
              <a:rPr lang="en-GB" sz="2800" b="1" dirty="0" smtClean="0">
                <a:solidFill>
                  <a:srgbClr val="008000"/>
                </a:solidFill>
                <a:latin typeface="Courier New" pitchFamily="49" charset="0"/>
                <a:cs typeface="Courier New" pitchFamily="49" charset="0"/>
              </a:rPr>
              <a:t>28</a:t>
            </a:r>
            <a:r>
              <a:rPr lang="en-GB" sz="2800" b="1" dirty="0" smtClean="0">
                <a:latin typeface="Courier New" pitchFamily="49" charset="0"/>
                <a:cs typeface="Courier New" pitchFamily="49" charset="0"/>
              </a:rPr>
              <a:t>      </a:t>
            </a:r>
            <a:r>
              <a:rPr lang="en-GB" sz="2800" b="1" dirty="0" smtClean="0">
                <a:solidFill>
                  <a:srgbClr val="CC00FF"/>
                </a:solidFill>
                <a:latin typeface="Courier New" pitchFamily="49" charset="0"/>
                <a:cs typeface="Courier New" pitchFamily="49" charset="0"/>
              </a:rPr>
              <a:t>5 </a:t>
            </a:r>
            <a:r>
              <a:rPr lang="en-GB" sz="2800" b="1" dirty="0" smtClean="0">
                <a:solidFill>
                  <a:srgbClr val="996633"/>
                </a:solidFill>
                <a:latin typeface="Courier New" pitchFamily="49" charset="0"/>
                <a:cs typeface="Courier New" pitchFamily="49" charset="0"/>
              </a:rPr>
              <a:t>10</a:t>
            </a:r>
            <a:r>
              <a:rPr lang="en-GB" sz="2800" b="1" dirty="0" smtClean="0">
                <a:solidFill>
                  <a:srgbClr val="CC00FF"/>
                </a:solidFill>
                <a:latin typeface="Courier New" pitchFamily="49" charset="0"/>
                <a:cs typeface="Courier New" pitchFamily="49" charset="0"/>
              </a:rPr>
              <a:t> </a:t>
            </a:r>
          </a:p>
          <a:p>
            <a:r>
              <a:rPr lang="en-GB" sz="2800" b="1" dirty="0" smtClean="0">
                <a:latin typeface="Courier New" pitchFamily="49" charset="0"/>
                <a:cs typeface="Courier New" pitchFamily="49" charset="0"/>
              </a:rPr>
              <a:t>14 42312 322 </a:t>
            </a:r>
            <a:r>
              <a:rPr lang="en-GB" sz="2800" b="1" dirty="0" smtClean="0">
                <a:solidFill>
                  <a:srgbClr val="FF0000"/>
                </a:solidFill>
                <a:latin typeface="Courier New" pitchFamily="49" charset="0"/>
                <a:cs typeface="Courier New" pitchFamily="49" charset="0"/>
              </a:rPr>
              <a:t>5</a:t>
            </a:r>
            <a:r>
              <a:rPr lang="en-GB" sz="2800" b="1" dirty="0" smtClean="0">
                <a:latin typeface="Courier New" pitchFamily="49" charset="0"/>
                <a:cs typeface="Courier New" pitchFamily="49" charset="0"/>
              </a:rPr>
              <a:t> 12  5 </a:t>
            </a:r>
            <a:r>
              <a:rPr lang="en-GB" sz="2800" b="1" dirty="0" smtClean="0">
                <a:solidFill>
                  <a:srgbClr val="CC6600"/>
                </a:solidFill>
                <a:latin typeface="Courier New" pitchFamily="49" charset="0"/>
                <a:cs typeface="Courier New" pitchFamily="49" charset="0"/>
              </a:rPr>
              <a:t>1</a:t>
            </a:r>
            <a:r>
              <a:rPr lang="en-GB" sz="2800" b="1" dirty="0" smtClean="0">
                <a:latin typeface="Courier New" pitchFamily="49" charset="0"/>
                <a:cs typeface="Courier New" pitchFamily="49" charset="0"/>
              </a:rPr>
              <a:t> 1 </a:t>
            </a:r>
            <a:r>
              <a:rPr lang="en-GB" sz="2800" b="1" dirty="0" smtClean="0">
                <a:solidFill>
                  <a:srgbClr val="008000"/>
                </a:solidFill>
                <a:latin typeface="Courier New" pitchFamily="49" charset="0"/>
                <a:cs typeface="Courier New" pitchFamily="49" charset="0"/>
              </a:rPr>
              <a:t>22</a:t>
            </a:r>
            <a:r>
              <a:rPr lang="en-GB" sz="2800" b="1" dirty="0" smtClean="0">
                <a:latin typeface="Courier New" pitchFamily="49" charset="0"/>
                <a:cs typeface="Courier New" pitchFamily="49" charset="0"/>
              </a:rPr>
              <a:t> </a:t>
            </a:r>
            <a:r>
              <a:rPr lang="en-GB" sz="2800" b="1" dirty="0" smtClean="0">
                <a:solidFill>
                  <a:srgbClr val="0070C0"/>
                </a:solidFill>
                <a:latin typeface="Courier New" pitchFamily="49" charset="0"/>
                <a:cs typeface="Courier New" pitchFamily="49" charset="0"/>
              </a:rPr>
              <a:t>1.80</a:t>
            </a:r>
            <a:r>
              <a:rPr lang="en-GB" sz="2800" b="1" dirty="0" smtClean="0">
                <a:latin typeface="Courier New" pitchFamily="49" charset="0"/>
                <a:cs typeface="Courier New" pitchFamily="49" charset="0"/>
              </a:rPr>
              <a:t> </a:t>
            </a:r>
          </a:p>
          <a:p>
            <a:r>
              <a:rPr lang="en-GB" sz="2800" b="1" dirty="0" smtClean="0">
                <a:latin typeface="Courier New" pitchFamily="49" charset="0"/>
                <a:cs typeface="Courier New" pitchFamily="49" charset="0"/>
              </a:rPr>
              <a:t>15 15324 213 </a:t>
            </a:r>
            <a:r>
              <a:rPr lang="en-GB" sz="2800" b="1" dirty="0" smtClean="0">
                <a:solidFill>
                  <a:srgbClr val="FF0000"/>
                </a:solidFill>
                <a:latin typeface="Courier New" pitchFamily="49" charset="0"/>
                <a:cs typeface="Courier New" pitchFamily="49" charset="0"/>
              </a:rPr>
              <a:t>4</a:t>
            </a:r>
            <a:r>
              <a:rPr lang="en-GB" sz="2800" b="1" dirty="0" smtClean="0">
                <a:latin typeface="Courier New" pitchFamily="49" charset="0"/>
                <a:cs typeface="Courier New" pitchFamily="49" charset="0"/>
              </a:rPr>
              <a:t>  23   </a:t>
            </a:r>
            <a:r>
              <a:rPr lang="en-GB" sz="2800" b="1" dirty="0" smtClean="0">
                <a:solidFill>
                  <a:srgbClr val="CC6600"/>
                </a:solidFill>
                <a:latin typeface="Courier New" pitchFamily="49" charset="0"/>
                <a:cs typeface="Courier New" pitchFamily="49" charset="0"/>
              </a:rPr>
              <a:t>2</a:t>
            </a:r>
            <a:r>
              <a:rPr lang="en-GB" sz="2800" b="1" dirty="0" smtClean="0">
                <a:latin typeface="Courier New" pitchFamily="49" charset="0"/>
                <a:cs typeface="Courier New" pitchFamily="49" charset="0"/>
              </a:rPr>
              <a:t> 1 </a:t>
            </a:r>
            <a:r>
              <a:rPr lang="en-GB" sz="2800" b="1" dirty="0" smtClean="0">
                <a:solidFill>
                  <a:srgbClr val="008000"/>
                </a:solidFill>
                <a:latin typeface="Courier New" pitchFamily="49" charset="0"/>
                <a:cs typeface="Courier New" pitchFamily="49" charset="0"/>
              </a:rPr>
              <a:t>36</a:t>
            </a:r>
            <a:r>
              <a:rPr lang="en-GB" sz="2800" b="1" dirty="0" smtClean="0">
                <a:latin typeface="Courier New" pitchFamily="49" charset="0"/>
                <a:cs typeface="Courier New" pitchFamily="49" charset="0"/>
              </a:rPr>
              <a:t>      </a:t>
            </a:r>
            <a:r>
              <a:rPr lang="en-GB" sz="2800" b="1" dirty="0" smtClean="0">
                <a:solidFill>
                  <a:srgbClr val="CC00FF"/>
                </a:solidFill>
                <a:latin typeface="Courier New" pitchFamily="49" charset="0"/>
                <a:cs typeface="Courier New" pitchFamily="49" charset="0"/>
              </a:rPr>
              <a:t>5  </a:t>
            </a:r>
            <a:r>
              <a:rPr lang="en-GB" sz="2800" b="1" dirty="0" smtClean="0">
                <a:solidFill>
                  <a:srgbClr val="996633"/>
                </a:solidFill>
                <a:latin typeface="Courier New" pitchFamily="49" charset="0"/>
                <a:cs typeface="Courier New" pitchFamily="49" charset="0"/>
              </a:rPr>
              <a:t>1</a:t>
            </a:r>
            <a:endParaRPr lang="en-GB" sz="2800" b="1" dirty="0">
              <a:solidFill>
                <a:srgbClr val="996633"/>
              </a:solidFill>
              <a:latin typeface="Courier New" pitchFamily="49" charset="0"/>
              <a:cs typeface="Courier New" pitchFamily="49" charset="0"/>
            </a:endParaRPr>
          </a:p>
        </p:txBody>
      </p:sp>
      <p:sp>
        <p:nvSpPr>
          <p:cNvPr id="5" name="TextBox 4"/>
          <p:cNvSpPr txBox="1"/>
          <p:nvPr/>
        </p:nvSpPr>
        <p:spPr>
          <a:xfrm>
            <a:off x="457200" y="1600200"/>
            <a:ext cx="8534400" cy="984885"/>
          </a:xfrm>
          <a:prstGeom prst="rect">
            <a:avLst/>
          </a:prstGeom>
          <a:noFill/>
        </p:spPr>
        <p:txBody>
          <a:bodyPr wrap="square" rtlCol="0">
            <a:spAutoFit/>
          </a:bodyPr>
          <a:lstStyle/>
          <a:p>
            <a:r>
              <a:rPr lang="en-GB" dirty="0" smtClean="0"/>
              <a:t>	</a:t>
            </a:r>
            <a:r>
              <a:rPr lang="en-GB" sz="2000" dirty="0" smtClean="0"/>
              <a:t>            		  </a:t>
            </a:r>
            <a:r>
              <a:rPr lang="en-GB" sz="2000" b="1" dirty="0" smtClean="0">
                <a:solidFill>
                  <a:srgbClr val="FF0000"/>
                </a:solidFill>
              </a:rPr>
              <a:t>NHS</a:t>
            </a:r>
            <a:r>
              <a:rPr lang="en-GB" sz="2000" b="1" dirty="0" smtClean="0"/>
              <a:t>                       </a:t>
            </a:r>
            <a:r>
              <a:rPr lang="en-GB" sz="2000" b="1" dirty="0" smtClean="0">
                <a:solidFill>
                  <a:srgbClr val="CC6600"/>
                </a:solidFill>
              </a:rPr>
              <a:t>sex</a:t>
            </a:r>
            <a:r>
              <a:rPr lang="en-GB" sz="2000" b="1" dirty="0" smtClean="0"/>
              <a:t>         </a:t>
            </a:r>
            <a:r>
              <a:rPr lang="en-GB" sz="2000" b="1" dirty="0" smtClean="0">
                <a:solidFill>
                  <a:srgbClr val="008000"/>
                </a:solidFill>
              </a:rPr>
              <a:t>age</a:t>
            </a:r>
            <a:r>
              <a:rPr lang="en-GB" sz="2000" b="1" dirty="0" smtClean="0"/>
              <a:t>     </a:t>
            </a:r>
            <a:r>
              <a:rPr lang="en-GB" sz="2000" b="1" dirty="0" smtClean="0">
                <a:solidFill>
                  <a:srgbClr val="0070C0"/>
                </a:solidFill>
              </a:rPr>
              <a:t>metres</a:t>
            </a:r>
            <a:r>
              <a:rPr lang="en-GB" sz="2000" b="1" dirty="0" smtClean="0"/>
              <a:t>   </a:t>
            </a:r>
            <a:r>
              <a:rPr lang="en-GB" sz="2000" b="1" dirty="0" smtClean="0">
                <a:solidFill>
                  <a:srgbClr val="CC00FF"/>
                </a:solidFill>
              </a:rPr>
              <a:t>feet   </a:t>
            </a:r>
            <a:r>
              <a:rPr lang="en-GB" sz="2000" b="1" dirty="0" smtClean="0">
                <a:solidFill>
                  <a:srgbClr val="996633"/>
                </a:solidFill>
              </a:rPr>
              <a:t>inches</a:t>
            </a:r>
          </a:p>
          <a:p>
            <a:r>
              <a:rPr lang="en-GB" sz="2000" b="1" dirty="0" smtClean="0"/>
              <a:t>serial</a:t>
            </a:r>
            <a:r>
              <a:rPr lang="en-GB" sz="2000" dirty="0" smtClean="0">
                <a:solidFill>
                  <a:srgbClr val="CC00FF"/>
                </a:solidFill>
              </a:rPr>
              <a:t>	             		  </a:t>
            </a:r>
            <a:r>
              <a:rPr lang="en-GB" sz="2000" b="1" dirty="0" smtClean="0">
                <a:solidFill>
                  <a:srgbClr val="FF0000"/>
                </a:solidFill>
              </a:rPr>
              <a:t>v14                        </a:t>
            </a:r>
            <a:r>
              <a:rPr lang="en-GB" sz="2000" b="1" dirty="0" smtClean="0">
                <a:solidFill>
                  <a:srgbClr val="CC6600"/>
                </a:solidFill>
              </a:rPr>
              <a:t>v22        </a:t>
            </a:r>
            <a:r>
              <a:rPr lang="en-GB" sz="2000" b="1" dirty="0" smtClean="0">
                <a:solidFill>
                  <a:srgbClr val="008000"/>
                </a:solidFill>
              </a:rPr>
              <a:t>v26         </a:t>
            </a:r>
            <a:r>
              <a:rPr lang="en-GB" sz="2000" b="1" dirty="0" smtClean="0">
                <a:solidFill>
                  <a:srgbClr val="0070C0"/>
                </a:solidFill>
              </a:rPr>
              <a:t>v29       </a:t>
            </a:r>
            <a:r>
              <a:rPr lang="en-GB" sz="2000" b="1" dirty="0" smtClean="0">
                <a:solidFill>
                  <a:srgbClr val="CC00FF"/>
                </a:solidFill>
              </a:rPr>
              <a:t>v34      </a:t>
            </a:r>
            <a:r>
              <a:rPr lang="en-GB" sz="2000" b="1" dirty="0" smtClean="0">
                <a:solidFill>
                  <a:srgbClr val="996633"/>
                </a:solidFill>
              </a:rPr>
              <a:t>v36</a:t>
            </a:r>
          </a:p>
          <a:p>
            <a:endParaRPr lang="en-GB" dirty="0">
              <a:solidFill>
                <a:srgbClr val="CC00FF"/>
              </a:solidFill>
            </a:endParaRPr>
          </a:p>
        </p:txBody>
      </p:sp>
      <p:sp>
        <p:nvSpPr>
          <p:cNvPr id="6" name="TextBox 5"/>
          <p:cNvSpPr txBox="1"/>
          <p:nvPr/>
        </p:nvSpPr>
        <p:spPr>
          <a:xfrm>
            <a:off x="762000" y="838200"/>
            <a:ext cx="6477000" cy="461665"/>
          </a:xfrm>
          <a:prstGeom prst="rect">
            <a:avLst/>
          </a:prstGeom>
          <a:noFill/>
        </p:spPr>
        <p:txBody>
          <a:bodyPr wrap="square" rtlCol="0">
            <a:spAutoFit/>
          </a:bodyPr>
          <a:lstStyle/>
          <a:p>
            <a:r>
              <a:rPr lang="en-GB" sz="2400" dirty="0" smtClean="0"/>
              <a:t>Extract from raw data: one line (record) per case</a:t>
            </a:r>
            <a:endParaRPr lang="en-GB"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692696"/>
            <a:ext cx="8511480" cy="5544616"/>
          </a:xfrm>
        </p:spPr>
        <p:txBody>
          <a:bodyPr>
            <a:noAutofit/>
          </a:bodyPr>
          <a:lstStyle/>
          <a:p>
            <a:pPr algn="l"/>
            <a:r>
              <a:rPr lang="en-GB" sz="3200" dirty="0" smtClean="0"/>
              <a:t/>
            </a:r>
            <a:br>
              <a:rPr lang="en-GB" sz="3200" dirty="0" smtClean="0"/>
            </a:br>
            <a:r>
              <a:rPr lang="en-GB" sz="3200" dirty="0" smtClean="0"/>
              <a:t/>
            </a:r>
            <a:br>
              <a:rPr lang="en-GB" sz="3200" dirty="0" smtClean="0"/>
            </a:br>
            <a:r>
              <a:rPr lang="en-GB" sz="2800" b="1" dirty="0" smtClean="0"/>
              <a:t>This approach may seem incredibly simplistic, but  I always found it a useful starting point for demonstrating to students where data come from in the first place</a:t>
            </a:r>
            <a:br>
              <a:rPr lang="en-GB" sz="2800" b="1" dirty="0" smtClean="0"/>
            </a:br>
            <a:r>
              <a:rPr lang="en-GB" sz="2800" b="1" dirty="0" smtClean="0"/>
              <a:t/>
            </a:r>
            <a:br>
              <a:rPr lang="en-GB" sz="2800" b="1" dirty="0" smtClean="0"/>
            </a:br>
            <a:r>
              <a:rPr lang="en-GB" sz="2800" b="1" dirty="0" smtClean="0"/>
              <a:t>Older surveys used this format until the advent of CAPI, CATI and BLAISE enabled automated data capture direct to SPSS.  However, if there is no text version, these latter can cause problems for users trying to analyse the data in conjunction with the questionnaire.</a:t>
            </a:r>
            <a:r>
              <a:rPr lang="en-GB" sz="3200" dirty="0" smtClean="0"/>
              <a:t/>
            </a:r>
            <a:br>
              <a:rPr lang="en-GB" sz="3200" dirty="0" smtClean="0"/>
            </a:br>
            <a:endParaRPr lang="en-GB" sz="3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Data sets examined</a:t>
            </a:r>
            <a:endParaRPr lang="en-GB" b="1" dirty="0">
              <a:solidFill>
                <a:srgbClr val="C00000"/>
              </a:solidFill>
            </a:endParaRPr>
          </a:p>
        </p:txBody>
      </p:sp>
      <p:sp>
        <p:nvSpPr>
          <p:cNvPr id="3" name="Content Placeholder 2"/>
          <p:cNvSpPr>
            <a:spLocks noGrp="1"/>
          </p:cNvSpPr>
          <p:nvPr>
            <p:ph idx="1"/>
          </p:nvPr>
        </p:nvSpPr>
        <p:spPr>
          <a:xfrm>
            <a:off x="457200" y="1484784"/>
            <a:ext cx="8229600" cy="4641379"/>
          </a:xfrm>
        </p:spPr>
        <p:txBody>
          <a:bodyPr>
            <a:normAutofit fontScale="70000" lnSpcReduction="20000"/>
          </a:bodyPr>
          <a:lstStyle/>
          <a:p>
            <a:r>
              <a:rPr lang="en-GB" sz="2800" dirty="0" smtClean="0"/>
              <a:t>European Quality of Life Survey 2007</a:t>
            </a:r>
          </a:p>
          <a:p>
            <a:r>
              <a:rPr lang="en-GB" sz="2800" dirty="0" smtClean="0"/>
              <a:t>Understanding Society 2010</a:t>
            </a:r>
          </a:p>
          <a:p>
            <a:r>
              <a:rPr lang="en-GB" sz="2800" dirty="0" smtClean="0"/>
              <a:t>ONS Opinions Survey, Well‐Being Modules 2011 			(including </a:t>
            </a:r>
            <a:r>
              <a:rPr lang="en-GB" sz="2800" dirty="0" smtClean="0">
                <a:solidFill>
                  <a:srgbClr val="C00000"/>
                </a:solidFill>
              </a:rPr>
              <a:t>unrestricted access </a:t>
            </a:r>
            <a:r>
              <a:rPr lang="en-GB" sz="2800" dirty="0" smtClean="0"/>
              <a:t>data set for April 2011) </a:t>
            </a:r>
          </a:p>
          <a:p>
            <a:r>
              <a:rPr lang="en-GB" sz="2800" dirty="0" smtClean="0"/>
              <a:t>NORC General Social Survey (GSS)   2008</a:t>
            </a:r>
          </a:p>
          <a:p>
            <a:r>
              <a:rPr lang="en-GB" sz="2800" dirty="0" smtClean="0"/>
              <a:t>British Social Attitudes 2011</a:t>
            </a:r>
          </a:p>
          <a:p>
            <a:r>
              <a:rPr lang="en-GB" sz="2800" dirty="0" smtClean="0"/>
              <a:t>British Social Attitudes 2004</a:t>
            </a:r>
          </a:p>
          <a:p>
            <a:endParaRPr lang="en-GB" sz="2800" dirty="0" smtClean="0"/>
          </a:p>
          <a:p>
            <a:pPr>
              <a:buNone/>
            </a:pPr>
            <a:r>
              <a:rPr lang="en-GB" sz="2800" dirty="0" smtClean="0"/>
              <a:t>. . . plus a couple of surveys, one requiring partial, the other complete,  restoration (and a very long memory)</a:t>
            </a:r>
          </a:p>
          <a:p>
            <a:pPr>
              <a:buNone/>
            </a:pPr>
            <a:endParaRPr lang="en-GB" sz="2800" dirty="0" smtClean="0"/>
          </a:p>
          <a:p>
            <a:r>
              <a:rPr lang="en-GB" sz="2800" dirty="0" smtClean="0"/>
              <a:t>SSRC Survey Unit Multi-purpose survey 1975</a:t>
            </a:r>
          </a:p>
          <a:p>
            <a:r>
              <a:rPr lang="en-GB" sz="2800" dirty="0" smtClean="0"/>
              <a:t>Relative Deprivation and Social Justice 1966</a:t>
            </a:r>
            <a:r>
              <a:rPr lang="en-GB" sz="2800" dirty="0" smtClean="0">
                <a:solidFill>
                  <a:srgbClr val="FF0000"/>
                </a:solidFill>
              </a:rPr>
              <a:t>*</a:t>
            </a:r>
            <a:r>
              <a:rPr lang="en-GB" sz="2800" dirty="0" smtClean="0"/>
              <a:t/>
            </a:r>
            <a:br>
              <a:rPr lang="en-GB" sz="2800" dirty="0" smtClean="0"/>
            </a:br>
            <a:r>
              <a:rPr lang="en-GB" dirty="0" smtClean="0"/>
              <a:t/>
            </a:r>
            <a:br>
              <a:rPr lang="en-GB" dirty="0" smtClean="0"/>
            </a:br>
            <a:r>
              <a:rPr lang="en-GB" dirty="0" smtClean="0"/>
              <a:t> </a:t>
            </a:r>
            <a:endParaRPr lang="en-GB" dirty="0"/>
          </a:p>
        </p:txBody>
      </p:sp>
      <p:sp>
        <p:nvSpPr>
          <p:cNvPr id="4" name="TextBox 3"/>
          <p:cNvSpPr txBox="1"/>
          <p:nvPr/>
        </p:nvSpPr>
        <p:spPr>
          <a:xfrm>
            <a:off x="611560" y="5805264"/>
            <a:ext cx="5562600" cy="369332"/>
          </a:xfrm>
          <a:prstGeom prst="rect">
            <a:avLst/>
          </a:prstGeom>
          <a:noFill/>
        </p:spPr>
        <p:txBody>
          <a:bodyPr wrap="square" rtlCol="0">
            <a:spAutoFit/>
          </a:bodyPr>
          <a:lstStyle/>
          <a:p>
            <a:r>
              <a:rPr lang="en-GB" dirty="0" smtClean="0">
                <a:solidFill>
                  <a:srgbClr val="FF0000"/>
                </a:solidFill>
              </a:rPr>
              <a:t>*</a:t>
            </a:r>
            <a:r>
              <a:rPr lang="en-GB" dirty="0" smtClean="0"/>
              <a:t> Survey 1962-63, book 1966, SPSS files 1975</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solidFill>
                  <a:srgbClr val="C00000"/>
                </a:solidFill>
              </a:rPr>
              <a:t>First, rewind 42 years to . . </a:t>
            </a:r>
            <a:br>
              <a:rPr lang="en-GB" b="1" dirty="0" smtClean="0">
                <a:solidFill>
                  <a:srgbClr val="C00000"/>
                </a:solidFill>
              </a:rPr>
            </a:br>
            <a:r>
              <a:rPr lang="en-GB" b="1" dirty="0" smtClean="0">
                <a:solidFill>
                  <a:srgbClr val="C00000"/>
                </a:solidFill>
              </a:rPr>
              <a:t/>
            </a:r>
            <a:br>
              <a:rPr lang="en-GB" b="1" dirty="0" smtClean="0">
                <a:solidFill>
                  <a:srgbClr val="C00000"/>
                </a:solidFill>
              </a:rPr>
            </a:br>
            <a:r>
              <a:rPr lang="en-GB" b="1" dirty="0" smtClean="0"/>
              <a:t> Wed 26 July 1972 </a:t>
            </a:r>
            <a:br>
              <a:rPr lang="en-GB" b="1" dirty="0" smtClean="0"/>
            </a:br>
            <a:r>
              <a:rPr lang="en-GB" b="1" dirty="0" smtClean="0"/>
              <a:t/>
            </a:r>
            <a:br>
              <a:rPr lang="en-GB" b="1" dirty="0" smtClean="0"/>
            </a:br>
            <a:r>
              <a:rPr lang="en-GB" b="1" dirty="0" smtClean="0">
                <a:solidFill>
                  <a:srgbClr val="0000FF"/>
                </a:solidFill>
              </a:rPr>
              <a:t>My first encounter with SPSS</a:t>
            </a:r>
            <a:r>
              <a:rPr lang="en-GB" b="1" dirty="0" smtClean="0"/>
              <a:t/>
            </a:r>
            <a:br>
              <a:rPr lang="en-GB" b="1" dirty="0" smtClean="0"/>
            </a:br>
            <a:r>
              <a:rPr lang="en-GB" b="1" dirty="0" smtClean="0"/>
              <a:t/>
            </a:r>
            <a:br>
              <a:rPr lang="en-GB" b="1" dirty="0" smtClean="0"/>
            </a:br>
            <a:r>
              <a:rPr lang="en-GB" sz="4000" b="1" dirty="0" smtClean="0"/>
              <a:t>SSRC Summer School in Survey Methods</a:t>
            </a:r>
            <a:br>
              <a:rPr lang="en-GB" sz="4000" b="1" dirty="0" smtClean="0"/>
            </a:br>
            <a:r>
              <a:rPr lang="en-GB" sz="4000" b="1" dirty="0" smtClean="0"/>
              <a:t/>
            </a:r>
            <a:br>
              <a:rPr lang="en-GB" sz="4000" b="1" dirty="0" smtClean="0"/>
            </a:br>
            <a:r>
              <a:rPr lang="en-GB" sz="4000" b="1" dirty="0" smtClean="0"/>
              <a:t>St Edmund Hall, Oxford</a:t>
            </a:r>
            <a:endParaRPr lang="en-GB" sz="4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5536" y="609601"/>
            <a:ext cx="8443664" cy="2133599"/>
          </a:xfrm>
        </p:spPr>
        <p:txBody>
          <a:bodyPr>
            <a:normAutofit fontScale="90000"/>
          </a:bodyPr>
          <a:lstStyle/>
          <a:p>
            <a:pPr algn="l"/>
            <a:r>
              <a:rPr lang="en-GB" sz="2200" b="1" dirty="0" smtClean="0">
                <a:solidFill>
                  <a:srgbClr val="0000FF"/>
                </a:solidFill>
                <a:latin typeface="Arial" pitchFamily="34" charset="0"/>
                <a:cs typeface="Arial" pitchFamily="34" charset="0"/>
              </a:rPr>
              <a:t>Teachers</a:t>
            </a:r>
            <a:r>
              <a:rPr lang="en-GB" sz="2200" dirty="0" smtClean="0">
                <a:latin typeface="Arial" pitchFamily="34" charset="0"/>
                <a:cs typeface="Arial" pitchFamily="34" charset="0"/>
              </a:rPr>
              <a:t> need ready-to-use files requiring little or no further preparation.  </a:t>
            </a:r>
            <a:r>
              <a:rPr lang="en-GB" sz="2200" b="1" dirty="0" smtClean="0">
                <a:solidFill>
                  <a:srgbClr val="0000FF"/>
                </a:solidFill>
                <a:latin typeface="Arial" pitchFamily="34" charset="0"/>
                <a:cs typeface="Arial" pitchFamily="34" charset="0"/>
              </a:rPr>
              <a:t>Students</a:t>
            </a:r>
            <a:r>
              <a:rPr lang="en-GB" sz="2200" dirty="0" smtClean="0">
                <a:latin typeface="Arial" pitchFamily="34" charset="0"/>
                <a:cs typeface="Arial" pitchFamily="34" charset="0"/>
              </a:rPr>
              <a:t> may only have </a:t>
            </a:r>
            <a:r>
              <a:rPr lang="en-GB" sz="2200" b="1" dirty="0" smtClean="0">
                <a:solidFill>
                  <a:srgbClr val="C00000"/>
                </a:solidFill>
                <a:latin typeface="Arial" pitchFamily="34" charset="0"/>
                <a:cs typeface="Arial" pitchFamily="34" charset="0"/>
              </a:rPr>
              <a:t>one semester </a:t>
            </a:r>
            <a:r>
              <a:rPr lang="en-GB" sz="2200" dirty="0" smtClean="0">
                <a:latin typeface="Arial" pitchFamily="34" charset="0"/>
                <a:cs typeface="Arial" pitchFamily="34" charset="0"/>
              </a:rPr>
              <a:t>of classes and lab sessions. </a:t>
            </a:r>
            <a:r>
              <a:rPr lang="en-GB" sz="2200" b="1" dirty="0" smtClean="0">
                <a:solidFill>
                  <a:srgbClr val="0000FF"/>
                </a:solidFill>
                <a:latin typeface="Arial" pitchFamily="34" charset="0"/>
                <a:cs typeface="Arial" pitchFamily="34" charset="0"/>
              </a:rPr>
              <a:t>Researchers</a:t>
            </a:r>
            <a:r>
              <a:rPr lang="en-GB" sz="2200" dirty="0" smtClean="0">
                <a:latin typeface="Arial" pitchFamily="34" charset="0"/>
                <a:cs typeface="Arial" pitchFamily="34" charset="0"/>
              </a:rPr>
              <a:t> need to factor in budgets, time, opportunity costs etc. </a:t>
            </a:r>
            <a:br>
              <a:rPr lang="en-GB" sz="2200" dirty="0" smtClean="0">
                <a:latin typeface="Arial" pitchFamily="34" charset="0"/>
                <a:cs typeface="Arial" pitchFamily="34" charset="0"/>
              </a:rPr>
            </a:br>
            <a:r>
              <a:rPr lang="en-GB" sz="2200" dirty="0" smtClean="0">
                <a:latin typeface="Arial" pitchFamily="34" charset="0"/>
                <a:cs typeface="Arial" pitchFamily="34" charset="0"/>
              </a:rPr>
              <a:t> All need to be up and running in the very first session. </a:t>
            </a:r>
            <a:r>
              <a:rPr lang="en-GB" sz="2800" dirty="0" smtClean="0">
                <a:latin typeface="Arial" pitchFamily="34" charset="0"/>
                <a:cs typeface="Arial" pitchFamily="34" charset="0"/>
              </a:rPr>
              <a:t/>
            </a:r>
            <a:br>
              <a:rPr lang="en-GB" sz="2800" dirty="0" smtClean="0">
                <a:latin typeface="Arial" pitchFamily="34" charset="0"/>
                <a:cs typeface="Arial" pitchFamily="34" charset="0"/>
              </a:rPr>
            </a:br>
            <a:r>
              <a:rPr lang="en-GB" sz="2800" dirty="0" smtClean="0">
                <a:latin typeface="Arial" pitchFamily="34" charset="0"/>
                <a:cs typeface="Arial" pitchFamily="34" charset="0"/>
              </a:rPr>
              <a:t/>
            </a:r>
            <a:br>
              <a:rPr lang="en-GB" sz="2800" dirty="0" smtClean="0">
                <a:latin typeface="Arial" pitchFamily="34" charset="0"/>
                <a:cs typeface="Arial" pitchFamily="34" charset="0"/>
              </a:rPr>
            </a:br>
            <a:r>
              <a:rPr lang="en-GB" sz="2800" dirty="0" smtClean="0">
                <a:latin typeface="Arial" pitchFamily="34" charset="0"/>
                <a:cs typeface="Arial" pitchFamily="34" charset="0"/>
              </a:rPr>
              <a:t> </a:t>
            </a:r>
            <a:r>
              <a:rPr lang="en-GB" sz="2200" b="1" dirty="0" smtClean="0">
                <a:solidFill>
                  <a:srgbClr val="C00000"/>
                </a:solidFill>
                <a:latin typeface="Arial" pitchFamily="34" charset="0"/>
                <a:cs typeface="Arial" pitchFamily="34" charset="0"/>
              </a:rPr>
              <a:t>Criteria</a:t>
            </a:r>
            <a:r>
              <a:rPr lang="en-GB" sz="2200" dirty="0" smtClean="0">
                <a:latin typeface="Arial" pitchFamily="34" charset="0"/>
                <a:cs typeface="Arial" pitchFamily="34" charset="0"/>
              </a:rPr>
              <a:t> for ease of understanding and (</a:t>
            </a:r>
            <a:r>
              <a:rPr lang="en-GB" sz="2200" b="1" dirty="0" smtClean="0">
                <a:solidFill>
                  <a:srgbClr val="C00000"/>
                </a:solidFill>
                <a:latin typeface="Arial" pitchFamily="34" charset="0"/>
                <a:cs typeface="Arial" pitchFamily="34" charset="0"/>
              </a:rPr>
              <a:t>immediate</a:t>
            </a:r>
            <a:r>
              <a:rPr lang="en-GB" sz="2200" dirty="0" smtClean="0">
                <a:latin typeface="Arial" pitchFamily="34" charset="0"/>
                <a:cs typeface="Arial" pitchFamily="34" charset="0"/>
              </a:rPr>
              <a:t>) use of SPSS files: </a:t>
            </a:r>
            <a:endParaRPr lang="en-GB" sz="2200" dirty="0">
              <a:latin typeface="Arial" pitchFamily="34" charset="0"/>
              <a:cs typeface="Arial" pitchFamily="34" charset="0"/>
            </a:endParaRPr>
          </a:p>
        </p:txBody>
      </p:sp>
      <p:sp>
        <p:nvSpPr>
          <p:cNvPr id="4" name="Subtitle 3"/>
          <p:cNvSpPr>
            <a:spLocks noGrp="1"/>
          </p:cNvSpPr>
          <p:nvPr>
            <p:ph type="subTitle" idx="1"/>
          </p:nvPr>
        </p:nvSpPr>
        <p:spPr>
          <a:xfrm>
            <a:off x="609600" y="2895600"/>
            <a:ext cx="8229600" cy="3413720"/>
          </a:xfrm>
        </p:spPr>
        <p:txBody>
          <a:bodyPr>
            <a:noAutofit/>
          </a:bodyPr>
          <a:lstStyle/>
          <a:p>
            <a:pPr algn="l">
              <a:buFont typeface="Arial" pitchFamily="34" charset="0"/>
              <a:buChar char="•"/>
            </a:pPr>
            <a:r>
              <a:rPr lang="en-GB" sz="2000" dirty="0" smtClean="0">
                <a:solidFill>
                  <a:schemeClr val="tx1"/>
                </a:solidFill>
              </a:rPr>
              <a:t>  </a:t>
            </a:r>
            <a:r>
              <a:rPr lang="en-GB" sz="2000" b="1" dirty="0" smtClean="0">
                <a:solidFill>
                  <a:srgbClr val="C00000"/>
                </a:solidFill>
              </a:rPr>
              <a:t>Full and clear documentation</a:t>
            </a:r>
            <a:r>
              <a:rPr lang="en-GB" sz="2000" dirty="0" smtClean="0">
                <a:solidFill>
                  <a:schemeClr val="tx1"/>
                </a:solidFill>
              </a:rPr>
              <a:t>, including (facsimile) questionnaire </a:t>
            </a:r>
          </a:p>
          <a:p>
            <a:pPr algn="l">
              <a:buFont typeface="Arial" pitchFamily="34" charset="0"/>
              <a:buChar char="•"/>
            </a:pPr>
            <a:r>
              <a:rPr lang="en-GB" sz="2000" dirty="0" smtClean="0">
                <a:solidFill>
                  <a:schemeClr val="tx1"/>
                </a:solidFill>
              </a:rPr>
              <a:t>  SPSS saved files </a:t>
            </a:r>
            <a:r>
              <a:rPr lang="en-GB" sz="2000" b="1" dirty="0" smtClean="0">
                <a:solidFill>
                  <a:srgbClr val="C00000"/>
                </a:solidFill>
              </a:rPr>
              <a:t>well designed </a:t>
            </a:r>
            <a:r>
              <a:rPr lang="en-GB" sz="2000" dirty="0" smtClean="0">
                <a:solidFill>
                  <a:schemeClr val="tx1"/>
                </a:solidFill>
              </a:rPr>
              <a:t>and </a:t>
            </a:r>
            <a:r>
              <a:rPr lang="en-GB" sz="2000" b="1" dirty="0" smtClean="0">
                <a:solidFill>
                  <a:srgbClr val="C00000"/>
                </a:solidFill>
              </a:rPr>
              <a:t>easy to navigate</a:t>
            </a:r>
          </a:p>
          <a:p>
            <a:pPr algn="l">
              <a:buFont typeface="Arial" pitchFamily="34" charset="0"/>
              <a:buChar char="•"/>
            </a:pPr>
            <a:r>
              <a:rPr lang="en-GB" sz="2000" dirty="0" smtClean="0">
                <a:solidFill>
                  <a:schemeClr val="tx1"/>
                </a:solidFill>
              </a:rPr>
              <a:t>  Names and/or variable labels </a:t>
            </a:r>
            <a:r>
              <a:rPr lang="en-GB" sz="2000" b="1" dirty="0" smtClean="0">
                <a:solidFill>
                  <a:srgbClr val="C00000"/>
                </a:solidFill>
              </a:rPr>
              <a:t>easily linked </a:t>
            </a:r>
            <a:r>
              <a:rPr lang="en-GB" sz="2000" dirty="0" smtClean="0">
                <a:solidFill>
                  <a:schemeClr val="tx1"/>
                </a:solidFill>
              </a:rPr>
              <a:t>to questionnaire</a:t>
            </a:r>
          </a:p>
          <a:p>
            <a:pPr algn="l">
              <a:buFont typeface="Arial" pitchFamily="34" charset="0"/>
              <a:buChar char="•"/>
            </a:pPr>
            <a:r>
              <a:rPr lang="en-GB" sz="2000" dirty="0" smtClean="0">
                <a:solidFill>
                  <a:schemeClr val="tx1"/>
                </a:solidFill>
              </a:rPr>
              <a:t>  Variables in </a:t>
            </a:r>
            <a:r>
              <a:rPr lang="en-GB" sz="2000" b="1" dirty="0" smtClean="0">
                <a:solidFill>
                  <a:srgbClr val="C00000"/>
                </a:solidFill>
              </a:rPr>
              <a:t>questionnaire order</a:t>
            </a:r>
            <a:r>
              <a:rPr lang="en-GB" sz="2000" dirty="0" smtClean="0">
                <a:solidFill>
                  <a:schemeClr val="tx1"/>
                </a:solidFill>
              </a:rPr>
              <a:t>, not alphabetical order</a:t>
            </a:r>
          </a:p>
          <a:p>
            <a:pPr algn="l">
              <a:buFont typeface="Arial" pitchFamily="34" charset="0"/>
              <a:buChar char="•"/>
            </a:pPr>
            <a:r>
              <a:rPr lang="en-GB" sz="2000" dirty="0" smtClean="0">
                <a:solidFill>
                  <a:schemeClr val="tx1"/>
                </a:solidFill>
              </a:rPr>
              <a:t>  Variable and value labels </a:t>
            </a:r>
            <a:r>
              <a:rPr lang="en-GB" sz="2000" b="1" dirty="0" smtClean="0">
                <a:solidFill>
                  <a:srgbClr val="C00000"/>
                </a:solidFill>
              </a:rPr>
              <a:t>short but clear</a:t>
            </a:r>
          </a:p>
          <a:p>
            <a:pPr algn="l">
              <a:buFont typeface="Arial" pitchFamily="34" charset="0"/>
              <a:buChar char="•"/>
            </a:pPr>
            <a:r>
              <a:rPr lang="en-GB" sz="2000" dirty="0" smtClean="0">
                <a:solidFill>
                  <a:schemeClr val="tx1"/>
                </a:solidFill>
              </a:rPr>
              <a:t>  Value labels to include</a:t>
            </a:r>
            <a:r>
              <a:rPr lang="en-GB" sz="2000" b="1" dirty="0" smtClean="0">
                <a:solidFill>
                  <a:srgbClr val="C00000"/>
                </a:solidFill>
              </a:rPr>
              <a:t> question number</a:t>
            </a:r>
            <a:r>
              <a:rPr lang="en-GB" sz="2000" dirty="0" smtClean="0">
                <a:solidFill>
                  <a:schemeClr val="tx1"/>
                </a:solidFill>
              </a:rPr>
              <a:t>, unless it is the variable name</a:t>
            </a:r>
          </a:p>
          <a:p>
            <a:pPr algn="l">
              <a:buFont typeface="Arial" pitchFamily="34" charset="0"/>
              <a:buChar char="•"/>
            </a:pPr>
            <a:r>
              <a:rPr lang="en-GB" sz="2000" dirty="0" smtClean="0">
                <a:solidFill>
                  <a:schemeClr val="tx1"/>
                </a:solidFill>
              </a:rPr>
              <a:t>  Value labels in </a:t>
            </a:r>
            <a:r>
              <a:rPr lang="en-GB" sz="2000" b="1" dirty="0" smtClean="0">
                <a:solidFill>
                  <a:srgbClr val="C00000"/>
                </a:solidFill>
              </a:rPr>
              <a:t>Mixed Case </a:t>
            </a:r>
            <a:r>
              <a:rPr lang="en-GB" sz="2000" dirty="0" smtClean="0">
                <a:solidFill>
                  <a:schemeClr val="tx1"/>
                </a:solidFill>
              </a:rPr>
              <a:t>and </a:t>
            </a:r>
            <a:r>
              <a:rPr lang="en-GB" sz="2000" b="1" dirty="0" smtClean="0">
                <a:solidFill>
                  <a:srgbClr val="C00000"/>
                </a:solidFill>
              </a:rPr>
              <a:t>literate</a:t>
            </a:r>
          </a:p>
          <a:p>
            <a:pPr algn="l">
              <a:buFont typeface="Arial" pitchFamily="34" charset="0"/>
              <a:buChar char="•"/>
            </a:pPr>
            <a:r>
              <a:rPr lang="en-GB" sz="2000" dirty="0" smtClean="0">
                <a:solidFill>
                  <a:schemeClr val="tx1"/>
                </a:solidFill>
              </a:rPr>
              <a:t>  Missing values </a:t>
            </a:r>
            <a:r>
              <a:rPr lang="en-GB" sz="2000" b="1" dirty="0" smtClean="0">
                <a:solidFill>
                  <a:srgbClr val="C00000"/>
                </a:solidFill>
              </a:rPr>
              <a:t>correctly and consistently assigned </a:t>
            </a:r>
            <a:r>
              <a:rPr lang="en-GB" sz="2000" dirty="0" smtClean="0">
                <a:solidFill>
                  <a:schemeClr val="tx1"/>
                </a:solidFill>
              </a:rPr>
              <a:t>and </a:t>
            </a:r>
            <a:r>
              <a:rPr lang="en-GB" sz="2000" b="1" dirty="0" smtClean="0">
                <a:solidFill>
                  <a:srgbClr val="C00000"/>
                </a:solidFill>
              </a:rPr>
              <a:t>declared</a:t>
            </a:r>
          </a:p>
          <a:p>
            <a:pPr algn="l">
              <a:buFont typeface="Arial" pitchFamily="34" charset="0"/>
              <a:buChar char="•"/>
            </a:pPr>
            <a:r>
              <a:rPr lang="en-GB" sz="2000" dirty="0" smtClean="0">
                <a:solidFill>
                  <a:schemeClr val="tx1"/>
                </a:solidFill>
              </a:rPr>
              <a:t>  Measurement levels </a:t>
            </a:r>
            <a:r>
              <a:rPr lang="en-GB" sz="2000" b="1" dirty="0" smtClean="0">
                <a:solidFill>
                  <a:srgbClr val="C00000"/>
                </a:solidFill>
              </a:rPr>
              <a:t>correctly assigned</a:t>
            </a:r>
          </a:p>
          <a:p>
            <a:pPr algn="l">
              <a:buFont typeface="Arial" pitchFamily="34" charset="0"/>
              <a:buChar char="•"/>
            </a:pPr>
            <a:endParaRPr lang="en-GB" sz="2000" dirty="0">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normAutofit fontScale="90000"/>
          </a:bodyPr>
          <a:lstStyle/>
          <a:p>
            <a:r>
              <a:rPr lang="en-GB" sz="3600" b="1">
                <a:solidFill>
                  <a:srgbClr val="FF33CC"/>
                </a:solidFill>
                <a:latin typeface="Arial" pitchFamily="34" charset="0"/>
              </a:rPr>
              <a:t>Constraints on course design and training materials</a:t>
            </a:r>
          </a:p>
        </p:txBody>
      </p:sp>
      <p:sp>
        <p:nvSpPr>
          <p:cNvPr id="167939" name="Rectangle 3"/>
          <p:cNvSpPr>
            <a:spLocks noGrp="1" noChangeArrowheads="1"/>
          </p:cNvSpPr>
          <p:nvPr>
            <p:ph type="body" idx="1"/>
          </p:nvPr>
        </p:nvSpPr>
        <p:spPr>
          <a:xfrm>
            <a:off x="685800" y="1981200"/>
            <a:ext cx="8153400" cy="4114800"/>
          </a:xfrm>
        </p:spPr>
        <p:txBody>
          <a:bodyPr>
            <a:normAutofit/>
          </a:bodyPr>
          <a:lstStyle/>
          <a:p>
            <a:r>
              <a:rPr lang="en-GB" sz="2800" dirty="0"/>
              <a:t>Timetable slots available</a:t>
            </a:r>
          </a:p>
          <a:p>
            <a:r>
              <a:rPr lang="en-GB" sz="2800" dirty="0"/>
              <a:t>Staff knowledge and experience</a:t>
            </a:r>
          </a:p>
          <a:p>
            <a:r>
              <a:rPr lang="en-GB" sz="2800" b="1" dirty="0">
                <a:solidFill>
                  <a:srgbClr val="FF0000"/>
                </a:solidFill>
              </a:rPr>
              <a:t>Major data sets in public domain</a:t>
            </a:r>
          </a:p>
          <a:p>
            <a:r>
              <a:rPr lang="en-GB" sz="2800" dirty="0"/>
              <a:t>Lecture room facilities</a:t>
            </a:r>
          </a:p>
          <a:p>
            <a:r>
              <a:rPr lang="en-GB" sz="2800" dirty="0"/>
              <a:t>Computing facilities (terminals, printers)</a:t>
            </a:r>
          </a:p>
          <a:p>
            <a:r>
              <a:rPr lang="en-GB" sz="2800" dirty="0"/>
              <a:t>Students (prior skill, motivation, affordability)</a:t>
            </a:r>
          </a:p>
          <a:p>
            <a:r>
              <a:rPr lang="en-GB" sz="2800" dirty="0"/>
              <a:t>Typing and reprographics </a:t>
            </a:r>
            <a:r>
              <a:rPr lang="en-GB" sz="2800" dirty="0" smtClean="0"/>
              <a:t>(need formatting so two pages fit on </a:t>
            </a:r>
            <a:r>
              <a:rPr lang="en-GB" sz="2800" b="1" dirty="0" smtClean="0">
                <a:solidFill>
                  <a:srgbClr val="FF0000"/>
                </a:solidFill>
              </a:rPr>
              <a:t>one </a:t>
            </a:r>
            <a:r>
              <a:rPr lang="en-GB" sz="2800" b="1" dirty="0">
                <a:solidFill>
                  <a:srgbClr val="FF0000"/>
                </a:solidFill>
              </a:rPr>
              <a:t>side of </a:t>
            </a:r>
            <a:r>
              <a:rPr lang="en-GB" sz="2800" b="1" dirty="0" smtClean="0">
                <a:solidFill>
                  <a:srgbClr val="FF0000"/>
                </a:solidFill>
              </a:rPr>
              <a:t>A4</a:t>
            </a:r>
            <a:r>
              <a:rPr lang="en-GB" sz="2800" dirty="0" smtClean="0"/>
              <a:t>, printed on both sides)</a:t>
            </a:r>
            <a:endParaRPr lang="en-GB" sz="2800" dirty="0"/>
          </a:p>
        </p:txBody>
      </p:sp>
    </p:spTree>
  </p:cSld>
  <p:clrMapOvr>
    <a:masterClrMapping/>
  </p:clrMapOvr>
  <p:transition advTm="3768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1809750" y="1357313"/>
            <a:ext cx="9144000" cy="0"/>
          </a:xfrm>
          <a:prstGeom prst="rect">
            <a:avLst/>
          </a:prstGeom>
          <a:noFill/>
          <a:ln w="9525">
            <a:noFill/>
            <a:miter lim="800000"/>
            <a:headEnd/>
            <a:tailEnd/>
          </a:ln>
          <a:effectLst/>
        </p:spPr>
        <p:txBody>
          <a:bodyPr>
            <a:spAutoFit/>
          </a:bodyPr>
          <a:lstStyle/>
          <a:p>
            <a:endParaRPr lang="en-GB"/>
          </a:p>
        </p:txBody>
      </p:sp>
      <p:pic>
        <p:nvPicPr>
          <p:cNvPr id="168963" name="Picture 3"/>
          <p:cNvPicPr>
            <a:picLocks noChangeAspect="1" noChangeArrowheads="1"/>
          </p:cNvPicPr>
          <p:nvPr/>
        </p:nvPicPr>
        <p:blipFill>
          <a:blip r:embed="rId3" cstate="print"/>
          <a:srcRect/>
          <a:stretch>
            <a:fillRect/>
          </a:stretch>
        </p:blipFill>
        <p:spPr bwMode="auto">
          <a:xfrm>
            <a:off x="1403648" y="836712"/>
            <a:ext cx="5843736" cy="4382802"/>
          </a:xfrm>
          <a:prstGeom prst="rect">
            <a:avLst/>
          </a:prstGeom>
          <a:noFill/>
        </p:spPr>
      </p:pic>
      <p:sp>
        <p:nvSpPr>
          <p:cNvPr id="168964" name="Rectangle 4"/>
          <p:cNvSpPr>
            <a:spLocks noGrp="1" noChangeArrowheads="1"/>
          </p:cNvSpPr>
          <p:nvPr>
            <p:ph type="title" idx="4294967295"/>
          </p:nvPr>
        </p:nvSpPr>
        <p:spPr>
          <a:xfrm>
            <a:off x="2743200" y="381000"/>
            <a:ext cx="3200400" cy="533400"/>
          </a:xfrm>
        </p:spPr>
        <p:txBody>
          <a:bodyPr/>
          <a:lstStyle/>
          <a:p>
            <a:r>
              <a:rPr lang="en-GB" sz="2800" b="1" dirty="0">
                <a:latin typeface="Arial" pitchFamily="34" charset="0"/>
              </a:rPr>
              <a:t>One side of A4</a:t>
            </a:r>
          </a:p>
        </p:txBody>
      </p:sp>
      <p:sp>
        <p:nvSpPr>
          <p:cNvPr id="5" name="TextBox 4"/>
          <p:cNvSpPr txBox="1"/>
          <p:nvPr/>
        </p:nvSpPr>
        <p:spPr>
          <a:xfrm>
            <a:off x="683568" y="5445224"/>
            <a:ext cx="7772400" cy="1015663"/>
          </a:xfrm>
          <a:prstGeom prst="rect">
            <a:avLst/>
          </a:prstGeom>
          <a:noFill/>
        </p:spPr>
        <p:txBody>
          <a:bodyPr wrap="square" rtlCol="0">
            <a:spAutoFit/>
          </a:bodyPr>
          <a:lstStyle/>
          <a:p>
            <a:r>
              <a:rPr lang="en-GB" sz="2000" dirty="0" err="1" smtClean="0"/>
              <a:t>Gresley</a:t>
            </a:r>
            <a:r>
              <a:rPr lang="en-GB" sz="2000" dirty="0" smtClean="0"/>
              <a:t> streamlined 4-6-2 Pacific class for LNER was known as class </a:t>
            </a:r>
            <a:r>
              <a:rPr lang="en-GB" sz="2000" b="1" dirty="0" smtClean="0">
                <a:solidFill>
                  <a:srgbClr val="CC00FF"/>
                </a:solidFill>
              </a:rPr>
              <a:t>A4</a:t>
            </a:r>
            <a:r>
              <a:rPr lang="en-GB" sz="2000" dirty="0" smtClean="0"/>
              <a:t>.  This is </a:t>
            </a:r>
            <a:r>
              <a:rPr lang="en-GB" sz="2000" b="1" dirty="0" smtClean="0">
                <a:solidFill>
                  <a:srgbClr val="0000FF"/>
                </a:solidFill>
              </a:rPr>
              <a:t>Mallard</a:t>
            </a:r>
            <a:r>
              <a:rPr lang="en-GB" sz="2000" dirty="0" smtClean="0"/>
              <a:t> at the </a:t>
            </a:r>
            <a:r>
              <a:rPr lang="en-GB" sz="2000" dirty="0" smtClean="0">
                <a:hlinkClick r:id="rId4"/>
              </a:rPr>
              <a:t>National Railway Museum</a:t>
            </a:r>
            <a:r>
              <a:rPr lang="en-GB" sz="2000" dirty="0" smtClean="0"/>
              <a:t> in </a:t>
            </a:r>
            <a:r>
              <a:rPr lang="en-GB" sz="2000" b="1" dirty="0" smtClean="0">
                <a:solidFill>
                  <a:srgbClr val="C00000"/>
                </a:solidFill>
              </a:rPr>
              <a:t>York</a:t>
            </a:r>
            <a:r>
              <a:rPr lang="en-GB" sz="2000" dirty="0" smtClean="0"/>
              <a:t>: it holds the world speed record for steam at 126mph (1931)</a:t>
            </a:r>
            <a:endParaRPr lang="en-GB" dirty="0"/>
          </a:p>
        </p:txBody>
      </p:sp>
    </p:spTree>
  </p:cSld>
  <p:clrMapOvr>
    <a:masterClrMapping/>
  </p:clrMapOvr>
  <p:transition advTm="5216"/>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3200" b="1" dirty="0" smtClean="0"/>
              <a:t/>
            </a:r>
            <a:br>
              <a:rPr lang="en-GB" sz="3200" b="1" dirty="0" smtClean="0"/>
            </a:br>
            <a:r>
              <a:rPr lang="en-GB" sz="3200" b="1" dirty="0" smtClean="0"/>
              <a:t>Scene:  Oxford University Computer Centre </a:t>
            </a:r>
            <a:br>
              <a:rPr lang="en-GB" sz="3200" b="1" dirty="0" smtClean="0"/>
            </a:br>
            <a:r>
              <a:rPr lang="en-GB" sz="3200" b="1" dirty="0" smtClean="0"/>
              <a:t>Date: 	   Last night of course 		Time: 23:59</a:t>
            </a:r>
            <a:endParaRPr lang="en-GB" sz="3200" b="1"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2514600" y="1828800"/>
            <a:ext cx="401427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ohn\Desktop\How I learned to love computers.gif">
            <a:hlinkClick r:id="rId2" highlightClick="1"/>
          </p:cNvPr>
          <p:cNvPicPr>
            <a:picLocks noChangeAspect="1" noChangeArrowheads="1" noCrop="1"/>
          </p:cNvPicPr>
          <p:nvPr/>
        </p:nvPicPr>
        <p:blipFill>
          <a:blip r:embed="rId3" cstate="print"/>
          <a:srcRect/>
          <a:stretch>
            <a:fillRect/>
          </a:stretch>
        </p:blipFill>
        <p:spPr bwMode="auto">
          <a:xfrm>
            <a:off x="2555776" y="548680"/>
            <a:ext cx="3837655" cy="4861031"/>
          </a:xfrm>
          <a:prstGeom prst="rect">
            <a:avLst/>
          </a:prstGeom>
          <a:noFill/>
        </p:spPr>
      </p:pic>
      <p:sp>
        <p:nvSpPr>
          <p:cNvPr id="3" name="TextBox 2"/>
          <p:cNvSpPr txBox="1"/>
          <p:nvPr/>
        </p:nvSpPr>
        <p:spPr>
          <a:xfrm>
            <a:off x="1547664" y="5877272"/>
            <a:ext cx="6635791" cy="461665"/>
          </a:xfrm>
          <a:prstGeom prst="rect">
            <a:avLst/>
          </a:prstGeom>
          <a:noFill/>
        </p:spPr>
        <p:txBody>
          <a:bodyPr wrap="none" rtlCol="0">
            <a:spAutoFit/>
          </a:bodyPr>
          <a:lstStyle/>
          <a:p>
            <a:r>
              <a:rPr lang="en-GB" sz="2400" dirty="0" smtClean="0"/>
              <a:t>Right click on image above, then on </a:t>
            </a:r>
            <a:r>
              <a:rPr lang="en-GB" sz="2400" b="1" dirty="0" smtClean="0"/>
              <a:t>Open hyperlink</a:t>
            </a:r>
            <a:endParaRPr lang="en-GB" sz="2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745162"/>
          </a:xfrm>
        </p:spPr>
        <p:txBody>
          <a:bodyPr>
            <a:normAutofit/>
          </a:bodyPr>
          <a:lstStyle/>
          <a:p>
            <a:r>
              <a:rPr lang="en-GB" b="1" dirty="0" smtClean="0">
                <a:solidFill>
                  <a:srgbClr val="FF3300"/>
                </a:solidFill>
              </a:rPr>
              <a:t>Fast forward to 2001</a:t>
            </a:r>
            <a:r>
              <a:rPr lang="en-GB" dirty="0" smtClean="0"/>
              <a:t/>
            </a:r>
            <a:br>
              <a:rPr lang="en-GB" dirty="0" smtClean="0"/>
            </a:br>
            <a:r>
              <a:rPr lang="en-GB" dirty="0" smtClean="0"/>
              <a:t/>
            </a:r>
            <a:br>
              <a:rPr lang="en-GB" dirty="0" smtClean="0"/>
            </a:br>
            <a:r>
              <a:rPr lang="en-GB" dirty="0" smtClean="0"/>
              <a:t>Review of Julie Pallant</a:t>
            </a:r>
            <a:br>
              <a:rPr lang="en-GB" dirty="0" smtClean="0"/>
            </a:br>
            <a:r>
              <a:rPr lang="en-GB" i="1" dirty="0" smtClean="0">
                <a:solidFill>
                  <a:srgbClr val="0000FF"/>
                </a:solidFill>
                <a:hlinkClick r:id="rId2"/>
              </a:rPr>
              <a:t>SPSS Survival Manual</a:t>
            </a:r>
            <a:r>
              <a:rPr lang="en-GB" i="1" dirty="0" smtClean="0">
                <a:solidFill>
                  <a:srgbClr val="0000FF"/>
                </a:solidFill>
              </a:rPr>
              <a:t/>
            </a:r>
            <a:br>
              <a:rPr lang="en-GB" i="1" dirty="0" smtClean="0">
                <a:solidFill>
                  <a:srgbClr val="0000FF"/>
                </a:solidFill>
              </a:rPr>
            </a:br>
            <a:r>
              <a:rPr lang="en-GB" i="1" dirty="0" smtClean="0">
                <a:solidFill>
                  <a:srgbClr val="0000FF"/>
                </a:solidFill>
              </a:rPr>
              <a:t/>
            </a:r>
            <a:br>
              <a:rPr lang="en-GB" i="1" dirty="0" smtClean="0">
                <a:solidFill>
                  <a:srgbClr val="0000FF"/>
                </a:solidFill>
              </a:rPr>
            </a:br>
            <a:r>
              <a:rPr lang="en-GB" sz="2400" dirty="0" smtClean="0"/>
              <a:t>(SRA News, Social Research Association, November 2002)</a:t>
            </a:r>
            <a:endParaRPr lang="en-GB"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562600"/>
          </a:xfrm>
        </p:spPr>
        <p:txBody>
          <a:bodyPr>
            <a:normAutofit fontScale="90000"/>
          </a:bodyPr>
          <a:lstStyle/>
          <a:p>
            <a:pPr algn="l"/>
            <a:r>
              <a:rPr lang="en-GB" dirty="0" smtClean="0">
                <a:hlinkClick r:id="rId2"/>
              </a:rPr>
              <a:t/>
            </a:r>
            <a:br>
              <a:rPr lang="en-GB" dirty="0" smtClean="0">
                <a:hlinkClick r:id="rId2"/>
              </a:rPr>
            </a:br>
            <a:r>
              <a:rPr lang="en-GB" sz="4000" dirty="0" smtClean="0"/>
              <a:t>and my </a:t>
            </a:r>
            <a:r>
              <a:rPr lang="en-GB" sz="4000" b="1" dirty="0" smtClean="0">
                <a:solidFill>
                  <a:srgbClr val="FF3300"/>
                </a:solidFill>
              </a:rPr>
              <a:t>first encounter </a:t>
            </a:r>
            <a:r>
              <a:rPr lang="en-GB" sz="4000" dirty="0" smtClean="0"/>
              <a:t>with: </a:t>
            </a:r>
            <a:br>
              <a:rPr lang="en-GB" sz="4000" dirty="0" smtClean="0"/>
            </a:br>
            <a:r>
              <a:rPr lang="en-GB" sz="4000" dirty="0" smtClean="0"/>
              <a:t>(yes you guessed) </a:t>
            </a:r>
            <a:r>
              <a:rPr lang="en-GB" sz="3600" dirty="0" smtClean="0"/>
              <a:t/>
            </a:r>
            <a:br>
              <a:rPr lang="en-GB" sz="3600" dirty="0" smtClean="0"/>
            </a:br>
            <a:r>
              <a:rPr lang="en-GB" sz="3600" dirty="0" smtClean="0"/>
              <a:t/>
            </a:r>
            <a:br>
              <a:rPr lang="en-GB" sz="3600" dirty="0" smtClean="0"/>
            </a:br>
            <a:r>
              <a:rPr lang="en-GB" sz="3600" dirty="0" smtClean="0"/>
              <a:t>	</a:t>
            </a:r>
            <a:r>
              <a:rPr lang="en-GB" sz="4000" b="1" dirty="0" smtClean="0">
                <a:solidFill>
                  <a:srgbClr val="0000FF"/>
                </a:solidFill>
              </a:rPr>
              <a:t>SPSS for Windows (Version 11)</a:t>
            </a:r>
            <a:r>
              <a:rPr lang="en-GB" sz="3600" b="1" dirty="0" smtClean="0">
                <a:solidFill>
                  <a:srgbClr val="C00000"/>
                </a:solidFill>
              </a:rPr>
              <a:t/>
            </a:r>
            <a:br>
              <a:rPr lang="en-GB" sz="3600" b="1" dirty="0" smtClean="0">
                <a:solidFill>
                  <a:srgbClr val="C00000"/>
                </a:solidFill>
              </a:rPr>
            </a:br>
            <a:r>
              <a:rPr lang="en-GB" sz="3600" b="1" dirty="0" smtClean="0">
                <a:solidFill>
                  <a:srgbClr val="C00000"/>
                </a:solidFill>
              </a:rPr>
              <a:t/>
            </a:r>
            <a:br>
              <a:rPr lang="en-GB" sz="3600" b="1" dirty="0" smtClean="0">
                <a:solidFill>
                  <a:srgbClr val="C00000"/>
                </a:solidFill>
              </a:rPr>
            </a:br>
            <a:r>
              <a:rPr lang="en-GB" sz="3600" dirty="0" smtClean="0"/>
              <a:t>also with </a:t>
            </a:r>
            <a:r>
              <a:rPr lang="en-GB" sz="3600" b="1" dirty="0" smtClean="0">
                <a:solidFill>
                  <a:srgbClr val="C00000"/>
                </a:solidFill>
              </a:rPr>
              <a:t>Windows</a:t>
            </a:r>
            <a:r>
              <a:rPr lang="en-GB" sz="3600" dirty="0" smtClean="0"/>
              <a:t>, </a:t>
            </a:r>
            <a:r>
              <a:rPr lang="en-GB" sz="3600" b="1" dirty="0" smtClean="0">
                <a:solidFill>
                  <a:srgbClr val="C00000"/>
                </a:solidFill>
              </a:rPr>
              <a:t>Word</a:t>
            </a:r>
            <a:r>
              <a:rPr lang="en-GB" sz="3600" dirty="0" smtClean="0"/>
              <a:t> and </a:t>
            </a:r>
            <a:r>
              <a:rPr lang="en-GB" sz="3600" b="1" dirty="0" smtClean="0">
                <a:solidFill>
                  <a:srgbClr val="C00000"/>
                </a:solidFill>
              </a:rPr>
              <a:t>PowerPoint</a:t>
            </a:r>
            <a:r>
              <a:rPr lang="en-GB" sz="3600" dirty="0" smtClean="0"/>
              <a:t>    </a:t>
            </a:r>
            <a:br>
              <a:rPr lang="en-GB" sz="3600" dirty="0" smtClean="0"/>
            </a:br>
            <a:r>
              <a:rPr lang="en-GB" sz="3600" dirty="0" smtClean="0"/>
              <a:t>for my review of:</a:t>
            </a:r>
            <a:br>
              <a:rPr lang="en-GB" sz="3600" dirty="0" smtClean="0"/>
            </a:br>
            <a:r>
              <a:rPr lang="en-GB" sz="3600" dirty="0" smtClean="0"/>
              <a:t> </a:t>
            </a:r>
            <a:r>
              <a:rPr lang="en-GB" b="1" dirty="0" smtClean="0"/>
              <a:t>Julie Pallant</a:t>
            </a:r>
            <a:r>
              <a:rPr lang="en-GB" dirty="0" smtClean="0"/>
              <a:t> 	    </a:t>
            </a:r>
            <a:r>
              <a:rPr lang="en-GB" b="1" dirty="0" smtClean="0">
                <a:hlinkClick r:id="rId3"/>
              </a:rPr>
              <a:t>SPSS Survival Manual </a:t>
            </a:r>
            <a:r>
              <a:rPr lang="en-GB" dirty="0" smtClean="0"/>
              <a:t/>
            </a:r>
            <a:br>
              <a:rPr lang="en-GB" dirty="0" smtClean="0"/>
            </a:br>
            <a:r>
              <a:rPr lang="en-GB" sz="3600" dirty="0" smtClean="0"/>
              <a:t>(1</a:t>
            </a:r>
            <a:r>
              <a:rPr lang="en-GB" sz="3600" baseline="30000" dirty="0" smtClean="0"/>
              <a:t>st</a:t>
            </a:r>
            <a:r>
              <a:rPr lang="en-GB" sz="3600" dirty="0" smtClean="0"/>
              <a:t> edition, Open University Press, 2001)</a:t>
            </a:r>
            <a:r>
              <a:rPr lang="en-GB" dirty="0" smtClean="0"/>
              <a:t/>
            </a:r>
            <a:br>
              <a:rPr lang="en-GB" dirty="0" smtClean="0"/>
            </a:br>
            <a:r>
              <a:rPr lang="en-GB" dirty="0" smtClean="0"/>
              <a:t/>
            </a:r>
            <a:br>
              <a:rPr lang="en-GB" dirty="0" smtClean="0"/>
            </a:br>
            <a:r>
              <a:rPr lang="en-GB" sz="3600" dirty="0" smtClean="0"/>
              <a:t>. . after which I was </a:t>
            </a:r>
            <a:r>
              <a:rPr lang="en-GB" sz="3600" b="1" dirty="0" smtClean="0">
                <a:solidFill>
                  <a:srgbClr val="FF3300"/>
                </a:solidFill>
              </a:rPr>
              <a:t>ready to kill </a:t>
            </a:r>
            <a:r>
              <a:rPr lang="en-GB" sz="3600" dirty="0" smtClean="0"/>
              <a:t>(all mice)!</a:t>
            </a:r>
            <a:r>
              <a:rPr lang="en-GB" dirty="0" smtClean="0"/>
              <a:t/>
            </a:r>
            <a:br>
              <a:rPr lang="en-GB" dirty="0" smtClean="0"/>
            </a:b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5" name="Picture 1027">
            <a:hlinkClick r:id="rId3"/>
          </p:cNvPr>
          <p:cNvPicPr>
            <a:picLocks noGrp="1" noChangeAspect="1" noChangeArrowheads="1"/>
          </p:cNvPicPr>
          <p:nvPr>
            <p:ph type="body" sz="half" idx="4294967295"/>
          </p:nvPr>
        </p:nvPicPr>
        <p:blipFill>
          <a:blip r:embed="rId4" cstate="print"/>
          <a:srcRect/>
          <a:stretch>
            <a:fillRect/>
          </a:stretch>
        </p:blipFill>
        <p:spPr>
          <a:xfrm>
            <a:off x="899592" y="502621"/>
            <a:ext cx="7416824" cy="5228527"/>
          </a:xfrm>
          <a:noFill/>
          <a:ln/>
        </p:spPr>
      </p:pic>
      <p:sp>
        <p:nvSpPr>
          <p:cNvPr id="6" name="TextBox 5"/>
          <p:cNvSpPr txBox="1"/>
          <p:nvPr/>
        </p:nvSpPr>
        <p:spPr>
          <a:xfrm>
            <a:off x="971600" y="5949280"/>
            <a:ext cx="6635791" cy="461665"/>
          </a:xfrm>
          <a:prstGeom prst="rect">
            <a:avLst/>
          </a:prstGeom>
          <a:noFill/>
        </p:spPr>
        <p:txBody>
          <a:bodyPr wrap="none" rtlCol="0">
            <a:spAutoFit/>
          </a:bodyPr>
          <a:lstStyle/>
          <a:p>
            <a:r>
              <a:rPr lang="en-GB" sz="2400" dirty="0" smtClean="0"/>
              <a:t>Right click on image above, then on </a:t>
            </a:r>
            <a:r>
              <a:rPr lang="en-GB" sz="2400" b="1" dirty="0" smtClean="0"/>
              <a:t>Open hyperlink</a:t>
            </a:r>
            <a:endParaRPr lang="en-GB" sz="2400" b="1" dirty="0"/>
          </a:p>
        </p:txBody>
      </p:sp>
    </p:spTree>
  </p:cSld>
  <p:clrMapOvr>
    <a:masterClrMapping/>
  </p:clrMapOvr>
  <p:transition advTm="848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1074</Words>
  <Application>Microsoft Office PowerPoint</Application>
  <PresentationFormat>On-screen Show (4:3)</PresentationFormat>
  <Paragraphs>166</Paragraphs>
  <Slides>42</Slides>
  <Notes>9</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ASSESS 2014  Close Encounters of the Fourth Kind: working with alien SPSS files</vt:lpstr>
      <vt:lpstr>PowerPoint Presentation</vt:lpstr>
      <vt:lpstr>       First, rewind 42 years to . .    Wed 26 July 1972   My first encounter with SPSS  SSRC Summer School in Survey Methods  St Edmund Hall, Oxford</vt:lpstr>
      <vt:lpstr> Scene:  Oxford University Computer Centre  Date:     Last night of course   Time: 23:59</vt:lpstr>
      <vt:lpstr>PowerPoint Presentation</vt:lpstr>
      <vt:lpstr>Fast forward to 2001  Review of Julie Pallant SPSS Survival Manual  (SRA News, Social Research Association, November 2002)</vt:lpstr>
      <vt:lpstr> and my first encounter with:  (yes you guessed)    SPSS for Windows (Version 11)  also with Windows, Word and PowerPoint     for my review of:  Julie Pallant      SPSS Survival Manual  (1st edition, Open University Press, 2001)  . . after which I was ready to kill (all mice)! </vt:lpstr>
      <vt:lpstr>PowerPoint Presentation</vt:lpstr>
      <vt:lpstr>Fast forward to  ASSESS 2006   Old Dog, Old Tricks: Using SPSS syntax to avoid the mouse trap  </vt:lpstr>
      <vt:lpstr>PowerPoint Presentation</vt:lpstr>
      <vt:lpstr>In the blue  corner</vt:lpstr>
      <vt:lpstr>In the red corner:  </vt:lpstr>
      <vt:lpstr>PowerPoint Presentation</vt:lpstr>
      <vt:lpstr>..otherwise known as JFH</vt:lpstr>
      <vt:lpstr>…by changing this</vt:lpstr>
      <vt:lpstr>…to this (et voilà!) </vt:lpstr>
      <vt:lpstr>  Old Dog, Old Tricks   Advocated the use of syntax (thoughtful) in preference to point-and-click (mindless) because: </vt:lpstr>
      <vt:lpstr> Old Dog, Old Tricks took me hundreds of hours over several months, but also got me in touch with colleagues from 20 years previously who had been instrumental in bringing SPSS to the UK and (like me) encouraging its use.   Tony Coxon first put Edinburgh University on to SPSS, and David Muxworthy, with Marjorie Barritt, installed it at Edinburgh in 1970, where it was reputedly called more times than the Fortran compiler.  Tony also set up the British Household Panel Survey in 1991 (UKDS: SN 5151) which from 2010 became Understanding Society. </vt:lpstr>
      <vt:lpstr>They brought SPSS to Scotland  (still in the UK)</vt:lpstr>
      <vt:lpstr>     Fast forward to    ASSESS  2014  Close Encounters of the Fourth Kind: working with alien SPSS files</vt:lpstr>
      <vt:lpstr>I thought of using   Old Dog, New Tricks  Carries more bite, but is a bit of a misnomer.  Close Encounters is more a critical examination of SPSS files and documentation for major surveys, as distributed by UKDS and others for use in teaching or secondary analysis.  </vt:lpstr>
      <vt:lpstr>PowerPoint Presentation</vt:lpstr>
      <vt:lpstr>Teachers need ready-to-use files requiring little or no further preparation.  Students may only have one semester of classes and lab sessions. Researchers need to factor in budgets, time, opportunity costs etc.   All need to be up and running in the very first session.    Criteria for ease of understanding and (immediate) use of SPSS files: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This approach may seem incredibly simplistic, but  I always found it a useful starting point for demonstrating to students where data come from in the first place  Older surveys used this format until the advent of CAPI, CATI and BLAISE enabled automated data capture direct to SPSS.  However, if there is no text version, these latter can cause problems for users trying to analyse the data in conjunction with the questionnaire. </vt:lpstr>
      <vt:lpstr>Data sets examined</vt:lpstr>
      <vt:lpstr>Teachers need ready-to-use files requiring little or no further preparation.  Students may only have one semester of classes and lab sessions. Researchers need to factor in budgets, time, opportunity costs etc.   All need to be up and running in the very first session.    Criteria for ease of understanding and (immediate) use of SPSS files: </vt:lpstr>
      <vt:lpstr>Constraints on course design and training materials</vt:lpstr>
      <vt:lpstr>One side of A4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Wright</cp:lastModifiedBy>
  <cp:revision>16</cp:revision>
  <dcterms:created xsi:type="dcterms:W3CDTF">2014-10-13T07:14:09Z</dcterms:created>
  <dcterms:modified xsi:type="dcterms:W3CDTF">2014-10-28T14:50:54Z</dcterms:modified>
</cp:coreProperties>
</file>